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media/image9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media/image17.jpg" ContentType="image/jpeg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2.xml" ContentType="application/vnd.openxmlformats-officedocument.presentationml.notesSlide+xml"/>
  <Override PartName="/ppt/media/image24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64" r:id="rId3"/>
    <p:sldId id="256" r:id="rId4"/>
    <p:sldId id="260" r:id="rId5"/>
    <p:sldId id="269" r:id="rId6"/>
    <p:sldId id="267" r:id="rId7"/>
    <p:sldId id="272" r:id="rId8"/>
    <p:sldId id="315" r:id="rId9"/>
    <p:sldId id="316" r:id="rId10"/>
    <p:sldId id="308" r:id="rId11"/>
    <p:sldId id="307" r:id="rId12"/>
    <p:sldId id="310" r:id="rId13"/>
    <p:sldId id="311" r:id="rId14"/>
    <p:sldId id="313" r:id="rId15"/>
    <p:sldId id="281" r:id="rId16"/>
    <p:sldId id="271" r:id="rId17"/>
    <p:sldId id="309" r:id="rId18"/>
    <p:sldId id="278" r:id="rId19"/>
    <p:sldId id="268" r:id="rId20"/>
  </p:sldIdLst>
  <p:sldSz cx="9144000" cy="5143500" type="screen16x9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249E"/>
    <a:srgbClr val="889B03"/>
    <a:srgbClr val="3E095E"/>
    <a:srgbClr val="687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5209" autoAdjust="0"/>
  </p:normalViewPr>
  <p:slideViewPr>
    <p:cSldViewPr snapToGrid="0">
      <p:cViewPr varScale="1">
        <p:scale>
          <a:sx n="93" d="100"/>
          <a:sy n="93" d="100"/>
        </p:scale>
        <p:origin x="50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组员年龄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谢逸钦</c:v>
                </c:pt>
                <c:pt idx="1">
                  <c:v>杨梦琪</c:v>
                </c:pt>
                <c:pt idx="2">
                  <c:v>高扬</c:v>
                </c:pt>
                <c:pt idx="3">
                  <c:v>杨进进</c:v>
                </c:pt>
                <c:pt idx="4">
                  <c:v>樊小帆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28</c:v>
                </c:pt>
                <c:pt idx="2">
                  <c:v>29</c:v>
                </c:pt>
                <c:pt idx="3">
                  <c:v>37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3F-4C5E-94D9-403F7A11D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4459904"/>
        <c:axId val="424136080"/>
      </c:barChart>
      <c:catAx>
        <c:axId val="30445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4136080"/>
        <c:crosses val="autoZero"/>
        <c:auto val="1"/>
        <c:lblAlgn val="ctr"/>
        <c:lblOffset val="100"/>
        <c:noMultiLvlLbl val="0"/>
      </c:catAx>
      <c:valAx>
        <c:axId val="42413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44599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组员性别</a:t>
            </a:r>
            <a:endParaRPr lang="zh-CN" altLang="en-US" dirty="0"/>
          </a:p>
        </c:rich>
      </c:tx>
      <c:layout>
        <c:manualLayout>
          <c:xMode val="edge"/>
          <c:yMode val="edge"/>
          <c:x val="2.9939659024660285E-3"/>
          <c:y val="0.2622980159015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86-43C2-8118-E1B1545622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86-43C2-8118-E1B1545622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86-43C2-8118-E1B1545622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86-43C2-8118-E1B15456224F}"/>
              </c:ext>
            </c:extLst>
          </c:dPt>
          <c:cat>
            <c:strRef>
              <c:f>Sheet1!$A$2:$A$5</c:f>
              <c:strCache>
                <c:ptCount val="2"/>
                <c:pt idx="0">
                  <c:v>男</c:v>
                </c:pt>
                <c:pt idx="1">
                  <c:v>女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86-43C2-8118-E1B154562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E5F07-696B-4799-A797-E8A11205AA21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B1124-DB2F-4AA0-9F27-1ED1562C3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44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8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9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55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26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5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9433FF8E-2165-42D9-BD24-C71C121610AD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6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2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23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41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7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4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B1124-DB2F-4AA0-9F27-1ED1562C33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1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82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85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8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6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73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29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84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4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01FE-AAF8-4F67-9A24-B4553AC20BCC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C072A-94B1-4D2E-9DBC-B87D8C003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23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3" Type="http://schemas.openxmlformats.org/officeDocument/2006/relationships/tags" Target="../tags/tag40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.jp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23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22.jpg"/><Relationship Id="rId5" Type="http://schemas.openxmlformats.org/officeDocument/2006/relationships/tags" Target="../tags/tag62.xml"/><Relationship Id="rId10" Type="http://schemas.openxmlformats.org/officeDocument/2006/relationships/image" Target="../media/image21.jpg"/><Relationship Id="rId4" Type="http://schemas.openxmlformats.org/officeDocument/2006/relationships/tags" Target="../tags/tag61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1" Type="http://schemas.openxmlformats.org/officeDocument/2006/relationships/image" Target="../media/image6.jpe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image" Target="../media/image5.jpe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9.jp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image" Target="../media/image8.jpeg"/><Relationship Id="rId10" Type="http://schemas.openxmlformats.org/officeDocument/2006/relationships/tags" Target="../tags/tag24.xml"/><Relationship Id="rId19" Type="http://schemas.openxmlformats.org/officeDocument/2006/relationships/notesSlide" Target="../notesSlides/notesSlide5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37953" y="1978468"/>
            <a:ext cx="793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方正舒体" panose="02010601030101010101" pitchFamily="2" charset="-122"/>
                <a:ea typeface="方正舒体" panose="02010601030101010101" pitchFamily="2" charset="-122"/>
              </a:rPr>
              <a:t>莫负</a:t>
            </a:r>
            <a:r>
              <a:rPr lang="zh-CN" altLang="en-US" sz="4000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东风嗟容易，逐梦清华写春秋</a:t>
            </a:r>
            <a:endParaRPr lang="zh-CN" altLang="en-US" sz="40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69934" y="3369079"/>
            <a:ext cx="450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2017</a:t>
            </a:r>
            <a:r>
              <a:rPr lang="zh-CN" altLang="en-US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年清华大学工程管理硕士</a:t>
            </a:r>
            <a:r>
              <a:rPr lang="en-US" altLang="zh-CN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XLP</a:t>
            </a:r>
            <a:r>
              <a:rPr lang="zh-CN" altLang="en-US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课程</a:t>
            </a:r>
          </a:p>
          <a:p>
            <a:pPr algn="dist"/>
            <a:r>
              <a:rPr lang="zh-CN" altLang="en-US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                             第二小组 </a:t>
            </a:r>
            <a:r>
              <a:rPr lang="en-US" altLang="zh-CN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DAY2</a:t>
            </a:r>
            <a:endParaRPr lang="zh-CN" altLang="en-US" dirty="0">
              <a:solidFill>
                <a:srgbClr val="889B03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dist"/>
            <a:r>
              <a:rPr lang="zh-CN" altLang="en-US" dirty="0" smtClean="0">
                <a:solidFill>
                  <a:srgbClr val="889B03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                                  </a:t>
            </a:r>
            <a:endParaRPr lang="zh-CN" altLang="en-US" dirty="0">
              <a:solidFill>
                <a:srgbClr val="889B03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[]Vinc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480" y="-722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4000">
        <p14:shred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660" y="1945361"/>
            <a:ext cx="196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第五部分</a:t>
            </a:r>
            <a:endParaRPr lang="zh-CN" altLang="en-US" sz="2800" dirty="0">
              <a:solidFill>
                <a:srgbClr val="72249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320249" y="2530136"/>
            <a:ext cx="5823751" cy="416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74346" y="2633305"/>
            <a:ext cx="27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</a:t>
            </a:r>
            <a:r>
              <a:rPr lang="zh-CN" altLang="en-US" sz="2800" dirty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</a:t>
            </a:r>
          </a:p>
        </p:txBody>
      </p:sp>
    </p:spTree>
    <p:extLst>
      <p:ext uri="{BB962C8B-B14F-4D97-AF65-F5344CB8AC3E}">
        <p14:creationId xmlns:p14="http://schemas.microsoft.com/office/powerpoint/2010/main" val="4805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Other_1"/>
          <p:cNvSpPr/>
          <p:nvPr>
            <p:custDataLst>
              <p:tags r:id="rId1"/>
            </p:custDataLst>
          </p:nvPr>
        </p:nvSpPr>
        <p:spPr>
          <a:xfrm>
            <a:off x="4383523" y="4413648"/>
            <a:ext cx="683419" cy="435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2700">
              <a:solidFill>
                <a:srgbClr val="1885B0"/>
              </a:solidFill>
            </a:endParaRPr>
          </a:p>
        </p:txBody>
      </p:sp>
      <p:sp>
        <p:nvSpPr>
          <p:cNvPr id="10" name="MH_Other_2"/>
          <p:cNvSpPr/>
          <p:nvPr>
            <p:custDataLst>
              <p:tags r:id="rId2"/>
            </p:custDataLst>
          </p:nvPr>
        </p:nvSpPr>
        <p:spPr>
          <a:xfrm>
            <a:off x="7248524" y="3258460"/>
            <a:ext cx="1735987" cy="1037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700" dirty="0" smtClean="0">
                <a:solidFill>
                  <a:schemeClr val="accent1"/>
                </a:solidFill>
              </a:rPr>
              <a:t>最终学员手册</a:t>
            </a:r>
            <a:endParaRPr lang="zh-CN" altLang="en-US" sz="2700" dirty="0">
              <a:solidFill>
                <a:schemeClr val="accent1"/>
              </a:solidFill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>
            <a:off x="85061" y="680484"/>
            <a:ext cx="5965890" cy="432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zh-CN" altLang="en-US" sz="1200" dirty="0"/>
              <a:t>四天的</a:t>
            </a:r>
            <a:r>
              <a:rPr lang="en-US" altLang="zh-CN" sz="1200" dirty="0"/>
              <a:t>XLP</a:t>
            </a:r>
            <a:r>
              <a:rPr lang="zh-CN" altLang="en-US" sz="1200" dirty="0"/>
              <a:t>课程今天就要结束了，经过大家的辛苦努力我们终于出版了最终的出版手册，虽然不够完美，确是我们这些大部分零基础的计算机应用新手几天来起早贪黑，思考探究的结果。经过</a:t>
            </a:r>
            <a:r>
              <a:rPr lang="en-US" altLang="zh-CN" sz="1200" dirty="0" err="1"/>
              <a:t>Github</a:t>
            </a:r>
            <a:r>
              <a:rPr lang="zh-CN" altLang="en-US" sz="1200" dirty="0"/>
              <a:t>的使用探究，懂得了集体版本控制及计算思维的思维模式。联系范畴论，试图以“公理化”的方法抓住在各种相关连的“数学结构”中的共同特性，并以结构间的“结构保持函数”将这些结构相关起来，此种方法才应该是当今工程管理最应采取的模式。四天的</a:t>
            </a:r>
            <a:r>
              <a:rPr lang="en-US" altLang="zh-CN" sz="1200" dirty="0"/>
              <a:t>XLP</a:t>
            </a:r>
            <a:r>
              <a:rPr lang="zh-CN" altLang="en-US" sz="1200" dirty="0"/>
              <a:t>课程给我们最大的启发就在于此，不再遵循传统的版本式教育及工作方法，创新探究当今世界上先进的信息化管理方法，少年强则中国强，中国新时代的中国管理人才就应该是这样一群敢于奉献，敢于付出，敢于打破常规的人才，在清华和接触当今世界最优秀管理技术的教授一起，打破中国工科管理技术的陈腐冗杂，企业最缺少的就是具有创新思维管理人才，四天很短也只是开始，但是清华交给我的思维方法和创新模式将随</a:t>
            </a:r>
            <a:r>
              <a:rPr lang="zh-CN" altLang="en-US" sz="1200" dirty="0" smtClean="0"/>
              <a:t>我们走</a:t>
            </a:r>
            <a:r>
              <a:rPr lang="zh-CN" altLang="en-US" sz="1200" dirty="0"/>
              <a:t>入每天的日常工作。大家优秀的技能展示，高昂的工作学习热情也深深感染着</a:t>
            </a:r>
            <a:r>
              <a:rPr lang="zh-CN" altLang="en-US" sz="1200" dirty="0" smtClean="0"/>
              <a:t>我们，</a:t>
            </a:r>
            <a:r>
              <a:rPr lang="zh-CN" altLang="en-US" sz="1200" dirty="0"/>
              <a:t>蓬生麻中，不扶自直，白沙在涅，与之俱黑，在今后的两年，</a:t>
            </a:r>
            <a:r>
              <a:rPr lang="zh-CN" altLang="en-US" sz="1200" dirty="0" smtClean="0"/>
              <a:t>我们将</a:t>
            </a:r>
            <a:r>
              <a:rPr lang="zh-CN" altLang="en-US" sz="1200" dirty="0"/>
              <a:t>严格要求自己，不断提升各项能力，和大家共同提升的同时，也把清华先进的理念，自强的精神带入</a:t>
            </a:r>
            <a:r>
              <a:rPr lang="zh-CN" altLang="en-US" sz="1200" dirty="0" smtClean="0"/>
              <a:t>企业，与祖国一起腾飞。</a:t>
            </a:r>
            <a:endParaRPr lang="zh-CN" altLang="en-US" sz="1200" dirty="0"/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>
            <a:off x="6150602" y="2108817"/>
            <a:ext cx="1840098" cy="7786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700" dirty="0" smtClean="0">
                <a:solidFill>
                  <a:schemeClr val="accent2"/>
                </a:solidFill>
              </a:rPr>
              <a:t>最终汇报</a:t>
            </a:r>
            <a:endParaRPr lang="zh-CN" altLang="en-US" sz="2700" dirty="0">
              <a:solidFill>
                <a:schemeClr val="accent2"/>
              </a:solidFill>
            </a:endParaRPr>
          </a:p>
        </p:txBody>
      </p:sp>
      <p:sp>
        <p:nvSpPr>
          <p:cNvPr id="16" name="MH_Other_5"/>
          <p:cNvSpPr/>
          <p:nvPr>
            <p:custDataLst>
              <p:tags r:id="rId5"/>
            </p:custDataLst>
          </p:nvPr>
        </p:nvSpPr>
        <p:spPr>
          <a:xfrm>
            <a:off x="7070651" y="1275923"/>
            <a:ext cx="1225624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accent1"/>
                </a:solidFill>
              </a:rPr>
              <a:t>清华思维</a:t>
            </a:r>
          </a:p>
        </p:txBody>
      </p:sp>
      <p:sp>
        <p:nvSpPr>
          <p:cNvPr id="19" name="MH_Text_1"/>
          <p:cNvSpPr/>
          <p:nvPr>
            <p:custDataLst>
              <p:tags r:id="rId6"/>
            </p:custDataLst>
          </p:nvPr>
        </p:nvSpPr>
        <p:spPr>
          <a:xfrm>
            <a:off x="2207586" y="520994"/>
            <a:ext cx="3877272" cy="46225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defRPr/>
            </a:pPr>
            <a:endParaRPr lang="en-US" altLang="zh-CN" sz="1400" b="1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803740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99" y="633258"/>
            <a:ext cx="3769574" cy="2827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6" y="1920250"/>
            <a:ext cx="4103076" cy="2893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475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28"/>
            <a:ext cx="2853666" cy="3648191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404" y="487873"/>
            <a:ext cx="2863455" cy="412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901" y="676382"/>
            <a:ext cx="2779408" cy="36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0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1468" y="964356"/>
            <a:ext cx="2711383" cy="3532584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四天课程就要结束了，收获很多，感动很多，同学们的优秀与</a:t>
            </a:r>
            <a:r>
              <a:rPr lang="zh-CN" altLang="en-US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坚持，</a:t>
            </a:r>
            <a:r>
              <a:rPr lang="zh-CN" altLang="en-US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清华教授的博学与</a:t>
            </a:r>
            <a:r>
              <a:rPr lang="zh-CN" altLang="en-US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奉献，</a:t>
            </a:r>
            <a:r>
              <a:rPr lang="zh-CN" altLang="en-US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新的管理知识，新的思维模式，新的知识体系，新的操作模式，进入清华的第一课也打开了</a:t>
            </a:r>
            <a:r>
              <a:rPr lang="zh-CN" altLang="en-US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我们人生</a:t>
            </a:r>
            <a:r>
              <a:rPr lang="zh-CN" altLang="en-US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新的历程，用更高的标准要求自己，天行健，君子以自强不息，地势坤，君子以厚德载物，和这些各行各业优秀领军人才一起，打造更好的自己，迎接新的美好未来，</a:t>
            </a:r>
            <a:r>
              <a:rPr lang="en-US" altLang="zh-CN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</a:t>
            </a:r>
            <a:r>
              <a:rPr lang="zh-CN" altLang="en-US" sz="16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年的清华研究生之旅，充满期待，整装待发！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997744"/>
            <a:ext cx="5058404" cy="35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 rot="16200000">
            <a:off x="1225688" y="2751122"/>
            <a:ext cx="1564481" cy="385763"/>
          </a:xfrm>
          <a:prstGeom prst="parallelogram">
            <a:avLst>
              <a:gd name="adj" fmla="val 156667"/>
            </a:avLst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1" name="MH_Other_2"/>
          <p:cNvSpPr/>
          <p:nvPr>
            <p:custDataLst>
              <p:tags r:id="rId2"/>
            </p:custDataLst>
          </p:nvPr>
        </p:nvSpPr>
        <p:spPr>
          <a:xfrm>
            <a:off x="1053230" y="1647160"/>
            <a:ext cx="138113" cy="130969"/>
          </a:xfrm>
          <a:prstGeom prst="rtTriangl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22" name="MH_SubTitle_1"/>
          <p:cNvSpPr/>
          <p:nvPr>
            <p:custDataLst>
              <p:tags r:id="rId3"/>
            </p:custDataLst>
          </p:nvPr>
        </p:nvSpPr>
        <p:spPr>
          <a:xfrm>
            <a:off x="479829" y="1778128"/>
            <a:ext cx="1377023" cy="2072519"/>
          </a:xfrm>
          <a:prstGeom prst="rect">
            <a:avLst/>
          </a:prstGeom>
          <a:solidFill>
            <a:srgbClr val="FEFFFF"/>
          </a:solidFill>
          <a:ln w="3175"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bIns="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 smtClean="0"/>
              <a:t>天</a:t>
            </a:r>
            <a:r>
              <a:rPr lang="zh-CN" altLang="en-US" sz="900" dirty="0">
                <a:solidFill>
                  <a:schemeClr val="tx1"/>
                </a:solidFill>
              </a:rPr>
              <a:t>经过大家的努力，学员手册作为我们四天辛苦劳动的输出成果，终于打印交付了。经历了四天的课程，大家学到了知识与技能，尤其是感受到了顾老师反复强调的思维模式问题，且有了这个交付物，课程目的是达到了，是一次成功的课程。</a:t>
            </a:r>
          </a:p>
        </p:txBody>
      </p:sp>
      <p:sp>
        <p:nvSpPr>
          <p:cNvPr id="23" name="MH_Other_3"/>
          <p:cNvSpPr/>
          <p:nvPr>
            <p:custDataLst>
              <p:tags r:id="rId4"/>
            </p:custDataLst>
          </p:nvPr>
        </p:nvSpPr>
        <p:spPr>
          <a:xfrm>
            <a:off x="365865" y="1509048"/>
            <a:ext cx="663015" cy="407194"/>
          </a:xfrm>
          <a:custGeom>
            <a:avLst/>
            <a:gdLst>
              <a:gd name="connsiteX0" fmla="*/ 0 w 466725"/>
              <a:gd name="connsiteY0" fmla="*/ 0 h 533401"/>
              <a:gd name="connsiteX1" fmla="*/ 466725 w 466725"/>
              <a:gd name="connsiteY1" fmla="*/ 0 h 533401"/>
              <a:gd name="connsiteX2" fmla="*/ 466725 w 466725"/>
              <a:gd name="connsiteY2" fmla="*/ 300038 h 533401"/>
              <a:gd name="connsiteX3" fmla="*/ 233362 w 466725"/>
              <a:gd name="connsiteY3" fmla="*/ 533401 h 533401"/>
              <a:gd name="connsiteX4" fmla="*/ 233363 w 466725"/>
              <a:gd name="connsiteY4" fmla="*/ 533400 h 533401"/>
              <a:gd name="connsiteX5" fmla="*/ 0 w 466725"/>
              <a:gd name="connsiteY5" fmla="*/ 300037 h 5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5" h="533401">
                <a:moveTo>
                  <a:pt x="0" y="0"/>
                </a:moveTo>
                <a:lnTo>
                  <a:pt x="466725" y="0"/>
                </a:lnTo>
                <a:lnTo>
                  <a:pt x="466725" y="300038"/>
                </a:lnTo>
                <a:cubicBezTo>
                  <a:pt x="466725" y="428921"/>
                  <a:pt x="362245" y="533401"/>
                  <a:pt x="233362" y="533401"/>
                </a:cubicBezTo>
                <a:lnTo>
                  <a:pt x="233363" y="533400"/>
                </a:lnTo>
                <a:cubicBezTo>
                  <a:pt x="104480" y="533400"/>
                  <a:pt x="0" y="428920"/>
                  <a:pt x="0" y="3000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55000" lnSpcReduction="20000"/>
          </a:bodyPr>
          <a:lstStyle/>
          <a:p>
            <a:pPr algn="ctr">
              <a:defRPr/>
            </a:pPr>
            <a:r>
              <a:rPr lang="zh-CN" altLang="en-US" sz="2100" dirty="0">
                <a:solidFill>
                  <a:srgbClr val="FEFFFF"/>
                </a:solidFill>
              </a:rPr>
              <a:t>谢</a:t>
            </a:r>
            <a:r>
              <a:rPr lang="zh-CN" altLang="en-US" sz="2100" dirty="0" smtClean="0">
                <a:solidFill>
                  <a:srgbClr val="FEFFFF"/>
                </a:solidFill>
              </a:rPr>
              <a:t>逸钦</a:t>
            </a:r>
            <a:endParaRPr lang="zh-CN" altLang="en-US" sz="2100" dirty="0">
              <a:solidFill>
                <a:srgbClr val="FEFFFF"/>
              </a:solidFill>
            </a:endParaRPr>
          </a:p>
        </p:txBody>
      </p:sp>
      <p:sp>
        <p:nvSpPr>
          <p:cNvPr id="24" name="MH_Other_4"/>
          <p:cNvSpPr/>
          <p:nvPr>
            <p:custDataLst>
              <p:tags r:id="rId5"/>
            </p:custDataLst>
          </p:nvPr>
        </p:nvSpPr>
        <p:spPr>
          <a:xfrm rot="16200000">
            <a:off x="6146190" y="2899643"/>
            <a:ext cx="1564481" cy="385763"/>
          </a:xfrm>
          <a:prstGeom prst="parallelogram">
            <a:avLst>
              <a:gd name="adj" fmla="val 156667"/>
            </a:avLst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5" name="MH_Other_5"/>
          <p:cNvSpPr/>
          <p:nvPr>
            <p:custDataLst>
              <p:tags r:id="rId6"/>
            </p:custDataLst>
          </p:nvPr>
        </p:nvSpPr>
        <p:spPr>
          <a:xfrm>
            <a:off x="4582333" y="1640486"/>
            <a:ext cx="138113" cy="130969"/>
          </a:xfrm>
          <a:prstGeom prst="rtTriangl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26" name="MH_SubTitle_2"/>
          <p:cNvSpPr/>
          <p:nvPr>
            <p:custDataLst>
              <p:tags r:id="rId7"/>
            </p:custDataLst>
          </p:nvPr>
        </p:nvSpPr>
        <p:spPr>
          <a:xfrm>
            <a:off x="2078647" y="1802246"/>
            <a:ext cx="1306333" cy="2096637"/>
          </a:xfrm>
          <a:prstGeom prst="rect">
            <a:avLst/>
          </a:prstGeom>
          <a:solidFill>
            <a:srgbClr val="FEFFFF"/>
          </a:solidFill>
          <a:ln w="3175">
            <a:solidFill>
              <a:schemeClr val="accent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bIns="0" anchor="ctr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800" dirty="0">
                <a:solidFill>
                  <a:schemeClr val="tx1"/>
                </a:solidFill>
              </a:rPr>
              <a:t>四天课程就要结束了，收获很多，感动很多，同学们的优秀与坚持鼓舞着我，清华教授的博学与奉献震撼着我</a:t>
            </a:r>
            <a:r>
              <a:rPr lang="zh-CN" altLang="en-US" sz="800" dirty="0" smtClean="0">
                <a:solidFill>
                  <a:schemeClr val="tx1"/>
                </a:solidFill>
              </a:rPr>
              <a:t>，进入</a:t>
            </a:r>
            <a:r>
              <a:rPr lang="zh-CN" altLang="en-US" sz="800" dirty="0">
                <a:solidFill>
                  <a:schemeClr val="tx1"/>
                </a:solidFill>
              </a:rPr>
              <a:t>清华的第一课也打开了我人生新的历程，用更高的标准要求自己，天行健，君子以自强不息，地势坤，君子以厚德载物</a:t>
            </a:r>
            <a:r>
              <a:rPr lang="zh-CN" altLang="en-US" sz="800" dirty="0" smtClean="0">
                <a:solidFill>
                  <a:schemeClr val="tx1"/>
                </a:solidFill>
              </a:rPr>
              <a:t>，</a:t>
            </a:r>
            <a:r>
              <a:rPr lang="en-US" altLang="zh-CN" sz="800" dirty="0" smtClean="0">
                <a:solidFill>
                  <a:schemeClr val="tx1"/>
                </a:solidFill>
              </a:rPr>
              <a:t>2</a:t>
            </a:r>
            <a:r>
              <a:rPr lang="zh-CN" altLang="en-US" sz="800" dirty="0">
                <a:solidFill>
                  <a:schemeClr val="tx1"/>
                </a:solidFill>
              </a:rPr>
              <a:t>年的清华研究生之旅，充满期待，整装待发</a:t>
            </a:r>
            <a:r>
              <a:rPr lang="zh-CN" altLang="en-US" sz="800" dirty="0" smtClean="0">
                <a:solidFill>
                  <a:schemeClr val="tx1"/>
                </a:solidFill>
              </a:rPr>
              <a:t>！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MH_Other_6"/>
          <p:cNvSpPr/>
          <p:nvPr>
            <p:custDataLst>
              <p:tags r:id="rId8"/>
            </p:custDataLst>
          </p:nvPr>
        </p:nvSpPr>
        <p:spPr>
          <a:xfrm>
            <a:off x="2175118" y="1502373"/>
            <a:ext cx="695286" cy="407194"/>
          </a:xfrm>
          <a:custGeom>
            <a:avLst/>
            <a:gdLst>
              <a:gd name="connsiteX0" fmla="*/ 0 w 466725"/>
              <a:gd name="connsiteY0" fmla="*/ 0 h 533401"/>
              <a:gd name="connsiteX1" fmla="*/ 466725 w 466725"/>
              <a:gd name="connsiteY1" fmla="*/ 0 h 533401"/>
              <a:gd name="connsiteX2" fmla="*/ 466725 w 466725"/>
              <a:gd name="connsiteY2" fmla="*/ 300038 h 533401"/>
              <a:gd name="connsiteX3" fmla="*/ 233362 w 466725"/>
              <a:gd name="connsiteY3" fmla="*/ 533401 h 533401"/>
              <a:gd name="connsiteX4" fmla="*/ 233363 w 466725"/>
              <a:gd name="connsiteY4" fmla="*/ 533400 h 533401"/>
              <a:gd name="connsiteX5" fmla="*/ 0 w 466725"/>
              <a:gd name="connsiteY5" fmla="*/ 300037 h 5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5" h="533401">
                <a:moveTo>
                  <a:pt x="0" y="0"/>
                </a:moveTo>
                <a:lnTo>
                  <a:pt x="466725" y="0"/>
                </a:lnTo>
                <a:lnTo>
                  <a:pt x="466725" y="300038"/>
                </a:lnTo>
                <a:cubicBezTo>
                  <a:pt x="466725" y="428921"/>
                  <a:pt x="362245" y="533401"/>
                  <a:pt x="233362" y="533401"/>
                </a:cubicBezTo>
                <a:lnTo>
                  <a:pt x="233363" y="533400"/>
                </a:lnTo>
                <a:cubicBezTo>
                  <a:pt x="104480" y="533400"/>
                  <a:pt x="0" y="428920"/>
                  <a:pt x="0" y="3000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r>
              <a:rPr lang="zh-CN" altLang="en-US" sz="2100" dirty="0">
                <a:solidFill>
                  <a:srgbClr val="FEFFFF"/>
                </a:solidFill>
              </a:rPr>
              <a:t>杨梦琪</a:t>
            </a:r>
          </a:p>
        </p:txBody>
      </p:sp>
      <p:sp>
        <p:nvSpPr>
          <p:cNvPr id="28" name="MH_Other_7"/>
          <p:cNvSpPr/>
          <p:nvPr>
            <p:custDataLst>
              <p:tags r:id="rId9"/>
            </p:custDataLst>
          </p:nvPr>
        </p:nvSpPr>
        <p:spPr>
          <a:xfrm rot="16200000">
            <a:off x="7891298" y="3016601"/>
            <a:ext cx="1564481" cy="385763"/>
          </a:xfrm>
          <a:prstGeom prst="parallelogram">
            <a:avLst>
              <a:gd name="adj" fmla="val 156667"/>
            </a:avLst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9" name="MH_Other_8"/>
          <p:cNvSpPr/>
          <p:nvPr>
            <p:custDataLst>
              <p:tags r:id="rId10"/>
            </p:custDataLst>
          </p:nvPr>
        </p:nvSpPr>
        <p:spPr>
          <a:xfrm>
            <a:off x="6315272" y="1637024"/>
            <a:ext cx="138113" cy="130969"/>
          </a:xfrm>
          <a:prstGeom prst="rtTriangl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30" name="MH_SubTitle_3"/>
          <p:cNvSpPr/>
          <p:nvPr>
            <p:custDataLst>
              <p:tags r:id="rId11"/>
            </p:custDataLst>
          </p:nvPr>
        </p:nvSpPr>
        <p:spPr>
          <a:xfrm>
            <a:off x="5456581" y="1822928"/>
            <a:ext cx="1335951" cy="2075955"/>
          </a:xfrm>
          <a:prstGeom prst="rect">
            <a:avLst/>
          </a:prstGeom>
          <a:solidFill>
            <a:srgbClr val="FEFFFF"/>
          </a:solidFill>
          <a:ln w="3175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bIns="0" anchor="ctr">
            <a:normAutofit/>
          </a:bodyPr>
          <a:lstStyle/>
          <a:p>
            <a:r>
              <a:rPr lang="zh-CN" altLang="en-US" sz="1050" dirty="0">
                <a:solidFill>
                  <a:schemeClr val="tx1"/>
                </a:solidFill>
              </a:rPr>
              <a:t>大家抓住重点，汇报简洁。值得在日常工作和生活中借鉴。</a:t>
            </a:r>
          </a:p>
          <a:p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zh-CN" altLang="en-US" sz="1050" dirty="0">
                <a:solidFill>
                  <a:schemeClr val="tx1"/>
                </a:solidFill>
              </a:rPr>
              <a:t>资料逐步完善，主要是其他同学努力，自己贡献自己力量。</a:t>
            </a:r>
          </a:p>
          <a:p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MH_Other_9"/>
          <p:cNvSpPr/>
          <p:nvPr>
            <p:custDataLst>
              <p:tags r:id="rId12"/>
            </p:custDataLst>
          </p:nvPr>
        </p:nvSpPr>
        <p:spPr>
          <a:xfrm>
            <a:off x="5511288" y="1468040"/>
            <a:ext cx="784773" cy="407194"/>
          </a:xfrm>
          <a:custGeom>
            <a:avLst/>
            <a:gdLst>
              <a:gd name="connsiteX0" fmla="*/ 0 w 466725"/>
              <a:gd name="connsiteY0" fmla="*/ 0 h 533401"/>
              <a:gd name="connsiteX1" fmla="*/ 466725 w 466725"/>
              <a:gd name="connsiteY1" fmla="*/ 0 h 533401"/>
              <a:gd name="connsiteX2" fmla="*/ 466725 w 466725"/>
              <a:gd name="connsiteY2" fmla="*/ 300038 h 533401"/>
              <a:gd name="connsiteX3" fmla="*/ 233362 w 466725"/>
              <a:gd name="connsiteY3" fmla="*/ 533401 h 533401"/>
              <a:gd name="connsiteX4" fmla="*/ 233363 w 466725"/>
              <a:gd name="connsiteY4" fmla="*/ 533400 h 533401"/>
              <a:gd name="connsiteX5" fmla="*/ 0 w 466725"/>
              <a:gd name="connsiteY5" fmla="*/ 300037 h 5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5" h="533401">
                <a:moveTo>
                  <a:pt x="0" y="0"/>
                </a:moveTo>
                <a:lnTo>
                  <a:pt x="466725" y="0"/>
                </a:lnTo>
                <a:lnTo>
                  <a:pt x="466725" y="300038"/>
                </a:lnTo>
                <a:cubicBezTo>
                  <a:pt x="466725" y="428921"/>
                  <a:pt x="362245" y="533401"/>
                  <a:pt x="233362" y="533401"/>
                </a:cubicBezTo>
                <a:lnTo>
                  <a:pt x="233363" y="533400"/>
                </a:lnTo>
                <a:cubicBezTo>
                  <a:pt x="104480" y="533400"/>
                  <a:pt x="0" y="428920"/>
                  <a:pt x="0" y="3000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200" dirty="0" smtClean="0">
                <a:solidFill>
                  <a:srgbClr val="FEFFFF"/>
                </a:solidFill>
              </a:rPr>
              <a:t>樊小帆</a:t>
            </a:r>
            <a:endParaRPr lang="zh-CN" altLang="en-US" sz="1200" dirty="0">
              <a:solidFill>
                <a:srgbClr val="FEFFFF"/>
              </a:solidFill>
            </a:endParaRPr>
          </a:p>
        </p:txBody>
      </p:sp>
      <p:sp>
        <p:nvSpPr>
          <p:cNvPr id="32" name="MH_Other_10"/>
          <p:cNvSpPr/>
          <p:nvPr>
            <p:custDataLst>
              <p:tags r:id="rId13"/>
            </p:custDataLst>
          </p:nvPr>
        </p:nvSpPr>
        <p:spPr>
          <a:xfrm>
            <a:off x="7793547" y="1614459"/>
            <a:ext cx="138113" cy="130969"/>
          </a:xfrm>
          <a:prstGeom prst="rtTriangl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33" name="MH_SubTitle_4"/>
          <p:cNvSpPr/>
          <p:nvPr>
            <p:custDataLst>
              <p:tags r:id="rId14"/>
            </p:custDataLst>
          </p:nvPr>
        </p:nvSpPr>
        <p:spPr>
          <a:xfrm>
            <a:off x="7164744" y="1838004"/>
            <a:ext cx="1395719" cy="2086298"/>
          </a:xfrm>
          <a:prstGeom prst="rect">
            <a:avLst/>
          </a:prstGeom>
          <a:solidFill>
            <a:srgbClr val="FEFFFF"/>
          </a:solidFill>
          <a:ln w="3175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bIns="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上台讲演，一定要考虑听众，抓住重点，把握时间</a:t>
            </a:r>
            <a:endParaRPr lang="en-US" altLang="zh-CN" sz="900" dirty="0">
              <a:solidFill>
                <a:schemeClr val="tx1"/>
              </a:solidFill>
            </a:endParaRPr>
          </a:p>
        </p:txBody>
      </p:sp>
      <p:sp>
        <p:nvSpPr>
          <p:cNvPr id="34" name="MH_Other_11"/>
          <p:cNvSpPr/>
          <p:nvPr>
            <p:custDataLst>
              <p:tags r:id="rId15"/>
            </p:custDataLst>
          </p:nvPr>
        </p:nvSpPr>
        <p:spPr>
          <a:xfrm>
            <a:off x="7105713" y="1476347"/>
            <a:ext cx="687834" cy="407194"/>
          </a:xfrm>
          <a:custGeom>
            <a:avLst/>
            <a:gdLst>
              <a:gd name="connsiteX0" fmla="*/ 0 w 466725"/>
              <a:gd name="connsiteY0" fmla="*/ 0 h 533401"/>
              <a:gd name="connsiteX1" fmla="*/ 466725 w 466725"/>
              <a:gd name="connsiteY1" fmla="*/ 0 h 533401"/>
              <a:gd name="connsiteX2" fmla="*/ 466725 w 466725"/>
              <a:gd name="connsiteY2" fmla="*/ 300038 h 533401"/>
              <a:gd name="connsiteX3" fmla="*/ 233362 w 466725"/>
              <a:gd name="connsiteY3" fmla="*/ 533401 h 533401"/>
              <a:gd name="connsiteX4" fmla="*/ 233363 w 466725"/>
              <a:gd name="connsiteY4" fmla="*/ 533400 h 533401"/>
              <a:gd name="connsiteX5" fmla="*/ 0 w 466725"/>
              <a:gd name="connsiteY5" fmla="*/ 300037 h 5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5" h="533401">
                <a:moveTo>
                  <a:pt x="0" y="0"/>
                </a:moveTo>
                <a:lnTo>
                  <a:pt x="466725" y="0"/>
                </a:lnTo>
                <a:lnTo>
                  <a:pt x="466725" y="300038"/>
                </a:lnTo>
                <a:cubicBezTo>
                  <a:pt x="466725" y="428921"/>
                  <a:pt x="362245" y="533401"/>
                  <a:pt x="233362" y="533401"/>
                </a:cubicBezTo>
                <a:lnTo>
                  <a:pt x="233363" y="533400"/>
                </a:lnTo>
                <a:cubicBezTo>
                  <a:pt x="104480" y="533400"/>
                  <a:pt x="0" y="428920"/>
                  <a:pt x="0" y="30003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r>
              <a:rPr lang="zh-CN" altLang="en-US" sz="2100" dirty="0" smtClean="0">
                <a:solidFill>
                  <a:srgbClr val="FEFFFF"/>
                </a:solidFill>
              </a:rPr>
              <a:t>杨进进</a:t>
            </a:r>
            <a:endParaRPr lang="zh-CN" altLang="en-US" sz="2100" dirty="0">
              <a:solidFill>
                <a:srgbClr val="FEFFFF"/>
              </a:solidFill>
            </a:endParaRPr>
          </a:p>
        </p:txBody>
      </p:sp>
      <p:sp>
        <p:nvSpPr>
          <p:cNvPr id="39" name="MH_Other_1"/>
          <p:cNvSpPr/>
          <p:nvPr>
            <p:custDataLst>
              <p:tags r:id="rId16"/>
            </p:custDataLst>
          </p:nvPr>
        </p:nvSpPr>
        <p:spPr>
          <a:xfrm rot="16200000">
            <a:off x="4430246" y="2868826"/>
            <a:ext cx="1564481" cy="385763"/>
          </a:xfrm>
          <a:prstGeom prst="parallelogram">
            <a:avLst>
              <a:gd name="adj" fmla="val 156667"/>
            </a:avLst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1" name="MH_Other_2"/>
          <p:cNvSpPr/>
          <p:nvPr>
            <p:custDataLst>
              <p:tags r:id="rId17"/>
            </p:custDataLst>
          </p:nvPr>
        </p:nvSpPr>
        <p:spPr>
          <a:xfrm>
            <a:off x="2987909" y="1647159"/>
            <a:ext cx="138113" cy="130969"/>
          </a:xfrm>
          <a:prstGeom prst="rtTriangl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40" name="MH_SubTitle_2"/>
          <p:cNvSpPr/>
          <p:nvPr>
            <p:custDataLst>
              <p:tags r:id="rId18"/>
            </p:custDataLst>
          </p:nvPr>
        </p:nvSpPr>
        <p:spPr>
          <a:xfrm>
            <a:off x="3819552" y="1814317"/>
            <a:ext cx="1219645" cy="2072493"/>
          </a:xfrm>
          <a:prstGeom prst="rect">
            <a:avLst/>
          </a:prstGeom>
          <a:solidFill>
            <a:srgbClr val="FEFFFF"/>
          </a:solidFill>
          <a:ln w="3175">
            <a:solidFill>
              <a:schemeClr val="accent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08000" rIns="54000" bIns="0" anchor="ctr">
            <a:normAutofit fontScale="6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 smtClean="0"/>
              <a:t>在</a:t>
            </a:r>
            <a:r>
              <a:rPr lang="zh-CN" altLang="en-US" sz="1300" dirty="0">
                <a:solidFill>
                  <a:schemeClr val="tx1"/>
                </a:solidFill>
              </a:rPr>
              <a:t>这</a:t>
            </a:r>
            <a:r>
              <a:rPr lang="en-US" altLang="zh-CN" sz="1300" dirty="0">
                <a:solidFill>
                  <a:schemeClr val="tx1"/>
                </a:solidFill>
              </a:rPr>
              <a:t>4</a:t>
            </a:r>
            <a:r>
              <a:rPr lang="zh-CN" altLang="en-US" sz="1300" dirty="0">
                <a:solidFill>
                  <a:schemeClr val="tx1"/>
                </a:solidFill>
              </a:rPr>
              <a:t>天下来，对身体和精神都极具挑战。每天只睡两三个小时，不断的遭受挫折、困难、挑战，还好我们熬下来了，完成了最后一天交付学员手册并进行汇报路演的目标。四天里我经常在考虑</a:t>
            </a:r>
            <a:r>
              <a:rPr lang="en-US" altLang="zh-CN" sz="1300" dirty="0">
                <a:solidFill>
                  <a:schemeClr val="tx1"/>
                </a:solidFill>
              </a:rPr>
              <a:t>XLP</a:t>
            </a:r>
            <a:r>
              <a:rPr lang="zh-CN" altLang="en-US" sz="1300" dirty="0">
                <a:solidFill>
                  <a:schemeClr val="tx1"/>
                </a:solidFill>
              </a:rPr>
              <a:t>的意义是</a:t>
            </a:r>
            <a:r>
              <a:rPr lang="zh-CN" altLang="en-US" sz="1300" dirty="0" smtClean="0">
                <a:solidFill>
                  <a:schemeClr val="tx1"/>
                </a:solidFill>
              </a:rPr>
              <a:t>什么想</a:t>
            </a:r>
            <a:r>
              <a:rPr lang="zh-CN" altLang="en-US" sz="1300" dirty="0">
                <a:solidFill>
                  <a:schemeClr val="tx1"/>
                </a:solidFill>
              </a:rPr>
              <a:t>，无论是否学到了新知识，只要我们认真投入进去了，做到在面对怀疑、未知、阻碍等的压力下依旧坚持着向目标前进，那这次课程就是有意义的。</a:t>
            </a:r>
          </a:p>
        </p:txBody>
      </p:sp>
      <p:sp>
        <p:nvSpPr>
          <p:cNvPr id="37" name="MH_Other_11"/>
          <p:cNvSpPr/>
          <p:nvPr>
            <p:custDataLst>
              <p:tags r:id="rId19"/>
            </p:custDataLst>
          </p:nvPr>
        </p:nvSpPr>
        <p:spPr>
          <a:xfrm>
            <a:off x="3877646" y="1476347"/>
            <a:ext cx="706020" cy="407194"/>
          </a:xfrm>
          <a:custGeom>
            <a:avLst/>
            <a:gdLst>
              <a:gd name="connsiteX0" fmla="*/ 0 w 466725"/>
              <a:gd name="connsiteY0" fmla="*/ 0 h 533401"/>
              <a:gd name="connsiteX1" fmla="*/ 466725 w 466725"/>
              <a:gd name="connsiteY1" fmla="*/ 0 h 533401"/>
              <a:gd name="connsiteX2" fmla="*/ 466725 w 466725"/>
              <a:gd name="connsiteY2" fmla="*/ 300038 h 533401"/>
              <a:gd name="connsiteX3" fmla="*/ 233362 w 466725"/>
              <a:gd name="connsiteY3" fmla="*/ 533401 h 533401"/>
              <a:gd name="connsiteX4" fmla="*/ 233363 w 466725"/>
              <a:gd name="connsiteY4" fmla="*/ 533400 h 533401"/>
              <a:gd name="connsiteX5" fmla="*/ 0 w 466725"/>
              <a:gd name="connsiteY5" fmla="*/ 300037 h 53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25" h="533401">
                <a:moveTo>
                  <a:pt x="0" y="0"/>
                </a:moveTo>
                <a:lnTo>
                  <a:pt x="466725" y="0"/>
                </a:lnTo>
                <a:lnTo>
                  <a:pt x="466725" y="300038"/>
                </a:lnTo>
                <a:cubicBezTo>
                  <a:pt x="466725" y="428921"/>
                  <a:pt x="362245" y="533401"/>
                  <a:pt x="233362" y="533401"/>
                </a:cubicBezTo>
                <a:lnTo>
                  <a:pt x="233363" y="533400"/>
                </a:lnTo>
                <a:cubicBezTo>
                  <a:pt x="104480" y="533400"/>
                  <a:pt x="0" y="428920"/>
                  <a:pt x="0" y="3000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rgbClr val="FEFFFF"/>
                </a:solidFill>
              </a:rPr>
              <a:t>高扬</a:t>
            </a:r>
          </a:p>
        </p:txBody>
      </p:sp>
      <p:sp>
        <p:nvSpPr>
          <p:cNvPr id="42" name="MH_Other_1"/>
          <p:cNvSpPr/>
          <p:nvPr>
            <p:custDataLst>
              <p:tags r:id="rId20"/>
            </p:custDataLst>
          </p:nvPr>
        </p:nvSpPr>
        <p:spPr>
          <a:xfrm rot="16200000">
            <a:off x="2837764" y="2868826"/>
            <a:ext cx="1564481" cy="385763"/>
          </a:xfrm>
          <a:prstGeom prst="parallelogram">
            <a:avLst>
              <a:gd name="adj" fmla="val 156667"/>
            </a:avLst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018199275"/>
      </p:ext>
    </p:extLst>
  </p:cSld>
  <p:clrMapOvr>
    <a:masterClrMapping/>
  </p:clrMapOvr>
  <p:transition spd="slow" advClick="0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7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9" grpId="0" animBg="1"/>
          <p:bldP spid="41" grpId="0" animBg="1"/>
          <p:bldP spid="40" grpId="0" animBg="1"/>
          <p:bldP spid="37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9" grpId="0" animBg="1"/>
          <p:bldP spid="41" grpId="0" animBg="1"/>
          <p:bldP spid="40" grpId="0" animBg="1"/>
          <p:bldP spid="37" grpId="0" animBg="1"/>
          <p:bldP spid="42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H_SubTitle_5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598194" y="1338263"/>
            <a:ext cx="1429941" cy="1497806"/>
          </a:xfrm>
          <a:custGeom>
            <a:avLst/>
            <a:gdLst>
              <a:gd name="T0" fmla="*/ 0 w 434"/>
              <a:gd name="T1" fmla="*/ 2147483646 h 454"/>
              <a:gd name="T2" fmla="*/ 2147483646 w 434"/>
              <a:gd name="T3" fmla="*/ 2147483646 h 454"/>
              <a:gd name="T4" fmla="*/ 2147483646 w 434"/>
              <a:gd name="T5" fmla="*/ 2147483646 h 454"/>
              <a:gd name="T6" fmla="*/ 0 w 434"/>
              <a:gd name="T7" fmla="*/ 0 h 454"/>
              <a:gd name="T8" fmla="*/ 0 w 434"/>
              <a:gd name="T9" fmla="*/ 2147483646 h 454"/>
              <a:gd name="T10" fmla="*/ 0 w 434"/>
              <a:gd name="T11" fmla="*/ 2147483646 h 4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4"/>
              <a:gd name="T19" fmla="*/ 0 h 454"/>
              <a:gd name="T20" fmla="*/ 434 w 434"/>
              <a:gd name="T21" fmla="*/ 454 h 4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4" h="454">
                <a:moveTo>
                  <a:pt x="0" y="454"/>
                </a:moveTo>
                <a:cubicBezTo>
                  <a:pt x="9" y="451"/>
                  <a:pt x="9" y="451"/>
                  <a:pt x="9" y="451"/>
                </a:cubicBezTo>
                <a:cubicBezTo>
                  <a:pt x="434" y="313"/>
                  <a:pt x="434" y="313"/>
                  <a:pt x="434" y="313"/>
                </a:cubicBezTo>
                <a:cubicBezTo>
                  <a:pt x="371" y="132"/>
                  <a:pt x="201" y="2"/>
                  <a:pt x="0" y="0"/>
                </a:cubicBezTo>
                <a:cubicBezTo>
                  <a:pt x="0" y="445"/>
                  <a:pt x="0" y="445"/>
                  <a:pt x="0" y="445"/>
                </a:cubicBezTo>
                <a:lnTo>
                  <a:pt x="0" y="4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135000" bIns="162000" anchor="ctr" anchorCtr="1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None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+mn-ea"/>
                <a:ea typeface="+mn-ea"/>
              </a:rPr>
              <a:t>从零到英雄</a:t>
            </a:r>
            <a:endParaRPr lang="en-US" altLang="zh-CN" sz="16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30" name="MH_SubTitle_1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130154" y="1338263"/>
            <a:ext cx="1431131" cy="1497806"/>
          </a:xfrm>
          <a:custGeom>
            <a:avLst/>
            <a:gdLst/>
            <a:ahLst/>
            <a:cxnLst>
              <a:cxn ang="0">
                <a:pos x="434" y="454"/>
              </a:cxn>
              <a:cxn ang="0">
                <a:pos x="434" y="445"/>
              </a:cxn>
              <a:cxn ang="0">
                <a:pos x="434" y="0"/>
              </a:cxn>
              <a:cxn ang="0">
                <a:pos x="0" y="313"/>
              </a:cxn>
              <a:cxn ang="0">
                <a:pos x="425" y="451"/>
              </a:cxn>
              <a:cxn ang="0">
                <a:pos x="434" y="454"/>
              </a:cxn>
            </a:cxnLst>
            <a:rect l="0" t="0" r="r" b="b"/>
            <a:pathLst>
              <a:path w="434" h="454">
                <a:moveTo>
                  <a:pt x="434" y="454"/>
                </a:moveTo>
                <a:cubicBezTo>
                  <a:pt x="434" y="445"/>
                  <a:pt x="434" y="445"/>
                  <a:pt x="434" y="445"/>
                </a:cubicBezTo>
                <a:cubicBezTo>
                  <a:pt x="434" y="0"/>
                  <a:pt x="434" y="0"/>
                  <a:pt x="434" y="0"/>
                </a:cubicBezTo>
                <a:cubicBezTo>
                  <a:pt x="233" y="2"/>
                  <a:pt x="63" y="132"/>
                  <a:pt x="0" y="313"/>
                </a:cubicBezTo>
                <a:cubicBezTo>
                  <a:pt x="425" y="451"/>
                  <a:pt x="425" y="451"/>
                  <a:pt x="425" y="451"/>
                </a:cubicBezTo>
                <a:lnTo>
                  <a:pt x="434" y="4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lIns="135000" tIns="0" rIns="0" bIns="162000" anchor="ctr" anchorCtr="1">
            <a:normAutofit/>
          </a:bodyPr>
          <a:lstStyle/>
          <a:p>
            <a:pPr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latin typeface="+mn-ea"/>
              </a:rPr>
              <a:t>首先，       打破一切常规</a:t>
            </a:r>
            <a:endParaRPr 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1" name="MH_SubTitle_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598194" y="2397836"/>
            <a:ext cx="1502569" cy="1689497"/>
          </a:xfrm>
          <a:custGeom>
            <a:avLst/>
            <a:gdLst/>
            <a:ahLst/>
            <a:cxnLst>
              <a:cxn ang="0">
                <a:pos x="456" y="141"/>
              </a:cxn>
              <a:cxn ang="0">
                <a:pos x="434" y="0"/>
              </a:cxn>
              <a:cxn ang="0">
                <a:pos x="9" y="138"/>
              </a:cxn>
              <a:cxn ang="0">
                <a:pos x="0" y="141"/>
              </a:cxn>
              <a:cxn ang="0">
                <a:pos x="6" y="148"/>
              </a:cxn>
              <a:cxn ang="0">
                <a:pos x="270" y="512"/>
              </a:cxn>
              <a:cxn ang="0">
                <a:pos x="456" y="141"/>
              </a:cxn>
            </a:cxnLst>
            <a:rect l="0" t="0" r="r" b="b"/>
            <a:pathLst>
              <a:path w="456" h="512">
                <a:moveTo>
                  <a:pt x="456" y="141"/>
                </a:moveTo>
                <a:cubicBezTo>
                  <a:pt x="456" y="92"/>
                  <a:pt x="448" y="44"/>
                  <a:pt x="434" y="0"/>
                </a:cubicBezTo>
                <a:cubicBezTo>
                  <a:pt x="9" y="138"/>
                  <a:pt x="9" y="138"/>
                  <a:pt x="9" y="138"/>
                </a:cubicBezTo>
                <a:cubicBezTo>
                  <a:pt x="0" y="141"/>
                  <a:pt x="0" y="141"/>
                  <a:pt x="0" y="141"/>
                </a:cubicBezTo>
                <a:cubicBezTo>
                  <a:pt x="6" y="148"/>
                  <a:pt x="6" y="148"/>
                  <a:pt x="6" y="148"/>
                </a:cubicBezTo>
                <a:cubicBezTo>
                  <a:pt x="270" y="512"/>
                  <a:pt x="270" y="512"/>
                  <a:pt x="270" y="512"/>
                </a:cubicBezTo>
                <a:cubicBezTo>
                  <a:pt x="383" y="428"/>
                  <a:pt x="456" y="293"/>
                  <a:pt x="456" y="14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324000" tIns="0" rIns="0" bIns="108000" anchor="ctr" anchorCtr="1">
            <a:normAutofit/>
          </a:bodyPr>
          <a:lstStyle/>
          <a:p>
            <a:pPr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+mn-ea"/>
              </a:rPr>
              <a:t>终极算法</a:t>
            </a:r>
            <a:endParaRPr lang="en-US" altLang="zh-CN" sz="16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2" name="MH_SubTitle_2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057524" y="2402682"/>
            <a:ext cx="1494236" cy="1689497"/>
          </a:xfrm>
          <a:custGeom>
            <a:avLst/>
            <a:gdLst/>
            <a:ahLst/>
            <a:cxnLst>
              <a:cxn ang="0">
                <a:pos x="456" y="141"/>
              </a:cxn>
              <a:cxn ang="0">
                <a:pos x="447" y="138"/>
              </a:cxn>
              <a:cxn ang="0">
                <a:pos x="22" y="0"/>
              </a:cxn>
              <a:cxn ang="0">
                <a:pos x="0" y="141"/>
              </a:cxn>
              <a:cxn ang="0">
                <a:pos x="186" y="512"/>
              </a:cxn>
              <a:cxn ang="0">
                <a:pos x="450" y="148"/>
              </a:cxn>
              <a:cxn ang="0">
                <a:pos x="456" y="141"/>
              </a:cxn>
            </a:cxnLst>
            <a:rect l="0" t="0" r="r" b="b"/>
            <a:pathLst>
              <a:path w="456" h="512">
                <a:moveTo>
                  <a:pt x="456" y="141"/>
                </a:moveTo>
                <a:cubicBezTo>
                  <a:pt x="447" y="138"/>
                  <a:pt x="447" y="138"/>
                  <a:pt x="447" y="138"/>
                </a:cubicBezTo>
                <a:cubicBezTo>
                  <a:pt x="22" y="0"/>
                  <a:pt x="22" y="0"/>
                  <a:pt x="22" y="0"/>
                </a:cubicBezTo>
                <a:cubicBezTo>
                  <a:pt x="8" y="44"/>
                  <a:pt x="0" y="92"/>
                  <a:pt x="0" y="141"/>
                </a:cubicBezTo>
                <a:cubicBezTo>
                  <a:pt x="0" y="293"/>
                  <a:pt x="73" y="428"/>
                  <a:pt x="186" y="512"/>
                </a:cubicBezTo>
                <a:cubicBezTo>
                  <a:pt x="450" y="148"/>
                  <a:pt x="450" y="148"/>
                  <a:pt x="450" y="148"/>
                </a:cubicBezTo>
                <a:lnTo>
                  <a:pt x="456" y="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0" tIns="0" rIns="297000" bIns="108000" anchor="ctr" anchorCtr="1">
            <a:normAutofit/>
          </a:bodyPr>
          <a:lstStyle/>
          <a:p>
            <a:pPr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latin typeface="+mn-ea"/>
              </a:rPr>
              <a:t>现在，发现  你的优势</a:t>
            </a:r>
            <a:endParaRPr lang="en-US" altLang="zh-CN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3" name="MH_SubTitle_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690937" y="2887266"/>
            <a:ext cx="1776413" cy="1509713"/>
          </a:xfrm>
          <a:custGeom>
            <a:avLst/>
            <a:gdLst>
              <a:gd name="T0" fmla="*/ 2147483646 w 539"/>
              <a:gd name="T1" fmla="*/ 0 h 458"/>
              <a:gd name="T2" fmla="*/ 2147483646 w 539"/>
              <a:gd name="T3" fmla="*/ 2147483646 h 458"/>
              <a:gd name="T4" fmla="*/ 0 w 539"/>
              <a:gd name="T5" fmla="*/ 2147483646 h 458"/>
              <a:gd name="T6" fmla="*/ 2147483646 w 539"/>
              <a:gd name="T7" fmla="*/ 2147483646 h 458"/>
              <a:gd name="T8" fmla="*/ 2147483646 w 539"/>
              <a:gd name="T9" fmla="*/ 2147483646 h 458"/>
              <a:gd name="T10" fmla="*/ 2147483646 w 539"/>
              <a:gd name="T11" fmla="*/ 2147483646 h 458"/>
              <a:gd name="T12" fmla="*/ 2147483646 w 539"/>
              <a:gd name="T13" fmla="*/ 0 h 4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9"/>
              <a:gd name="T22" fmla="*/ 0 h 458"/>
              <a:gd name="T23" fmla="*/ 539 w 539"/>
              <a:gd name="T24" fmla="*/ 458 h 45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9" h="458">
                <a:moveTo>
                  <a:pt x="269" y="0"/>
                </a:moveTo>
                <a:cubicBezTo>
                  <a:pt x="264" y="8"/>
                  <a:pt x="264" y="8"/>
                  <a:pt x="264" y="8"/>
                </a:cubicBezTo>
                <a:cubicBezTo>
                  <a:pt x="0" y="372"/>
                  <a:pt x="0" y="372"/>
                  <a:pt x="0" y="372"/>
                </a:cubicBezTo>
                <a:cubicBezTo>
                  <a:pt x="76" y="426"/>
                  <a:pt x="169" y="458"/>
                  <a:pt x="270" y="458"/>
                </a:cubicBezTo>
                <a:cubicBezTo>
                  <a:pt x="370" y="458"/>
                  <a:pt x="463" y="426"/>
                  <a:pt x="539" y="372"/>
                </a:cubicBezTo>
                <a:cubicBezTo>
                  <a:pt x="275" y="8"/>
                  <a:pt x="275" y="8"/>
                  <a:pt x="275" y="8"/>
                </a:cubicBezTo>
                <a:lnTo>
                  <a:pt x="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9000" rIns="0" bIns="0" anchor="ctr" anchorCtr="1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buNone/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latin typeface="+mn-ea"/>
                <a:ea typeface="+mn-ea"/>
              </a:rPr>
              <a:t>现在，发现你      的专业优势</a:t>
            </a:r>
            <a:endParaRPr lang="en-US" altLang="zh-CN" sz="14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34" name="MH_Title_1"/>
          <p:cNvSpPr/>
          <p:nvPr>
            <p:custDataLst>
              <p:tags r:id="rId6"/>
            </p:custDataLst>
          </p:nvPr>
        </p:nvSpPr>
        <p:spPr>
          <a:xfrm>
            <a:off x="4049657" y="2323152"/>
            <a:ext cx="1044881" cy="1044881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参考文献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MH_Other_1"/>
          <p:cNvSpPr/>
          <p:nvPr>
            <p:custDataLst>
              <p:tags r:id="rId7"/>
            </p:custDataLst>
          </p:nvPr>
        </p:nvSpPr>
        <p:spPr>
          <a:xfrm rot="20634799" flipH="1">
            <a:off x="3877866" y="2158604"/>
            <a:ext cx="1375172" cy="1373981"/>
          </a:xfrm>
          <a:prstGeom prst="circularArrow">
            <a:avLst>
              <a:gd name="adj1" fmla="val 2596"/>
              <a:gd name="adj2" fmla="val 610829"/>
              <a:gd name="adj3" fmla="val 20723301"/>
              <a:gd name="adj4" fmla="val 997241"/>
              <a:gd name="adj5" fmla="val 494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98" y="3119353"/>
            <a:ext cx="1481468" cy="1815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90" y="1579739"/>
            <a:ext cx="1644120" cy="1946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237" y="350874"/>
            <a:ext cx="1369599" cy="16441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472" y="2684938"/>
            <a:ext cx="2062498" cy="2159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673" y="484826"/>
            <a:ext cx="1713283" cy="2189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9430116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04660" y="1945361"/>
            <a:ext cx="196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第六部分</a:t>
            </a:r>
            <a:endParaRPr lang="zh-CN" altLang="en-US" sz="2800" dirty="0">
              <a:solidFill>
                <a:srgbClr val="72249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20249" y="2530136"/>
            <a:ext cx="5823751" cy="416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74346" y="2633305"/>
            <a:ext cx="27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会议纪要</a:t>
            </a:r>
            <a:endParaRPr lang="zh-CN" altLang="en-US" sz="2800" dirty="0">
              <a:solidFill>
                <a:srgbClr val="72249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465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24013" y="546912"/>
            <a:ext cx="5689680" cy="433357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GB" altLang="zh-CN" sz="1300" b="1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  2017</a:t>
            </a:r>
            <a:r>
              <a:rPr lang="zh-CN" altLang="zh-CN" sz="1300" b="1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年</a:t>
            </a:r>
            <a:r>
              <a:rPr lang="zh-CN" altLang="en-US" sz="1300" b="1" dirty="0"/>
              <a:t>清华大学</a:t>
            </a:r>
            <a:r>
              <a:rPr lang="zh-CN" altLang="zh-CN" sz="1300" b="1" dirty="0" smtClean="0"/>
              <a:t>工程</a:t>
            </a:r>
            <a:r>
              <a:rPr lang="zh-CN" altLang="zh-CN" sz="1300" b="1" dirty="0"/>
              <a:t>管理</a:t>
            </a:r>
            <a:r>
              <a:rPr lang="zh-CN" altLang="zh-CN" sz="1300" b="1" dirty="0" smtClean="0"/>
              <a:t>硕士</a:t>
            </a:r>
            <a:r>
              <a:rPr lang="en-US" altLang="zh-CN" sz="1300" b="1" dirty="0" smtClean="0"/>
              <a:t>XLP</a:t>
            </a:r>
            <a:r>
              <a:rPr lang="zh-CN" altLang="en-US" sz="1300" b="1" dirty="0" smtClean="0"/>
              <a:t>课程</a:t>
            </a:r>
            <a:r>
              <a:rPr lang="zh-CN" altLang="zh-CN" sz="1300" b="1" dirty="0" smtClean="0"/>
              <a:t>第二</a:t>
            </a:r>
            <a:r>
              <a:rPr lang="zh-CN" altLang="zh-CN" sz="1300" b="1" dirty="0"/>
              <a:t>组</a:t>
            </a:r>
            <a:r>
              <a:rPr lang="zh-CN" altLang="zh-CN" sz="1300" b="1" dirty="0" smtClean="0"/>
              <a:t>第</a:t>
            </a:r>
            <a:r>
              <a:rPr lang="en-GB" altLang="zh-CN" sz="13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4</a:t>
            </a:r>
            <a:r>
              <a:rPr lang="zh-CN" altLang="zh-CN" sz="1300" b="1" dirty="0" smtClean="0"/>
              <a:t>次会议</a:t>
            </a:r>
            <a:r>
              <a:rPr lang="en-US" altLang="zh-CN" sz="1300" b="1" dirty="0" smtClean="0"/>
              <a:t/>
            </a:r>
            <a:br>
              <a:rPr lang="en-US" altLang="zh-CN" sz="1300" b="1" dirty="0" smtClean="0"/>
            </a:br>
            <a:r>
              <a:rPr lang="en-US" altLang="zh-CN" sz="1300" b="1" dirty="0" smtClean="0"/>
              <a:t/>
            </a:r>
            <a:br>
              <a:rPr lang="en-US" altLang="zh-CN" sz="1300" b="1" dirty="0" smtClean="0"/>
            </a:br>
            <a:r>
              <a:rPr lang="en-US" altLang="zh-CN" sz="1300" b="1" dirty="0" smtClean="0"/>
              <a:t>          </a:t>
            </a:r>
            <a:r>
              <a:rPr lang="zh-CN" altLang="zh-CN" sz="1200" b="1" dirty="0" smtClean="0"/>
              <a:t>会议</a:t>
            </a:r>
            <a:r>
              <a:rPr lang="zh-CN" altLang="zh-CN" sz="1200" b="1" dirty="0"/>
              <a:t>日期</a:t>
            </a:r>
            <a:r>
              <a:rPr lang="zh-CN" altLang="zh-CN" sz="1200" dirty="0"/>
              <a:t>：</a:t>
            </a:r>
            <a:r>
              <a:rPr lang="en-GB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</a:t>
            </a:r>
            <a:r>
              <a:rPr lang="en-US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7</a:t>
            </a:r>
            <a:r>
              <a:rPr lang="zh-CN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年</a:t>
            </a:r>
            <a:r>
              <a:rPr lang="en-US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9</a:t>
            </a:r>
            <a:r>
              <a:rPr lang="zh-CN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月</a:t>
            </a:r>
            <a:r>
              <a:rPr lang="en-US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17</a:t>
            </a:r>
            <a:r>
              <a:rPr lang="zh-CN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日 下午</a:t>
            </a:r>
            <a:r>
              <a:rPr lang="en-US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13</a:t>
            </a:r>
            <a:r>
              <a:rPr lang="en-GB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:</a:t>
            </a:r>
            <a:r>
              <a:rPr lang="en-US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GB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-</a:t>
            </a:r>
            <a:r>
              <a:rPr lang="en-US" altLang="zh-CN" sz="1200" dirty="0">
                <a:solidFill>
                  <a:prstClr val="black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13</a:t>
            </a:r>
            <a:r>
              <a:rPr lang="en-GB" altLang="zh-CN" sz="1200" dirty="0" smtClean="0">
                <a:solidFill>
                  <a:prstClr val="black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:</a:t>
            </a:r>
            <a:r>
              <a:rPr lang="en-US" altLang="zh-CN" sz="1200" dirty="0" smtClean="0">
                <a:solidFill>
                  <a:prstClr val="black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30</a:t>
            </a:r>
            <a:r>
              <a:rPr lang="zh-CN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/>
            </a:r>
            <a:br>
              <a:rPr lang="zh-CN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</a:br>
            <a:r>
              <a:rPr lang="en-US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  </a:t>
            </a:r>
            <a:r>
              <a:rPr lang="zh-CN" altLang="zh-CN" sz="1200" b="1" dirty="0" smtClean="0"/>
              <a:t>会议</a:t>
            </a:r>
            <a:r>
              <a:rPr lang="zh-CN" altLang="zh-CN" sz="1200" b="1" dirty="0"/>
              <a:t>地点</a:t>
            </a:r>
            <a:r>
              <a:rPr lang="zh-CN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：清华大学第六教学</a:t>
            </a:r>
            <a:r>
              <a:rPr lang="zh-CN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楼</a:t>
            </a:r>
            <a:r>
              <a:rPr lang="en-US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6</a:t>
            </a:r>
            <a:r>
              <a:rPr lang="en-US" altLang="zh-CN" sz="12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A018</a:t>
            </a:r>
            <a:r>
              <a:rPr lang="zh-CN" altLang="zh-CN" sz="12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教室</a:t>
            </a:r>
            <a:r>
              <a:rPr lang="zh-CN" altLang="zh-CN" sz="1200" dirty="0"/>
              <a:t/>
            </a:r>
            <a:br>
              <a:rPr lang="zh-CN" altLang="zh-CN" sz="1200" dirty="0"/>
            </a:br>
            <a:r>
              <a:rPr lang="en-US" altLang="zh-CN" sz="1200" dirty="0" smtClean="0"/>
              <a:t>          </a:t>
            </a:r>
            <a:r>
              <a:rPr lang="zh-CN" altLang="zh-CN" sz="1200" b="1" dirty="0" smtClean="0"/>
              <a:t>出席</a:t>
            </a:r>
            <a:r>
              <a:rPr lang="zh-CN" altLang="zh-CN" sz="1200" b="1" dirty="0"/>
              <a:t>人员</a:t>
            </a:r>
            <a:r>
              <a:rPr lang="zh-CN" altLang="zh-CN" sz="1200" dirty="0"/>
              <a:t>：谢逸钦、高扬、杨梦琪、樊晓帆、杨进进 </a:t>
            </a:r>
            <a:br>
              <a:rPr lang="zh-CN" altLang="zh-CN" sz="1200" dirty="0"/>
            </a:br>
            <a:r>
              <a:rPr lang="en-US" altLang="zh-CN" sz="1200" dirty="0" smtClean="0"/>
              <a:t>          </a:t>
            </a:r>
            <a:r>
              <a:rPr lang="zh-CN" altLang="zh-CN" sz="1200" b="1" dirty="0" smtClean="0"/>
              <a:t>会议记录</a:t>
            </a:r>
            <a:r>
              <a:rPr lang="zh-CN" altLang="zh-CN" sz="1200" dirty="0"/>
              <a:t>：杨进进</a:t>
            </a:r>
            <a:br>
              <a:rPr lang="zh-CN" altLang="zh-CN" sz="1200" dirty="0"/>
            </a:br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一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修改昨天所汇总清华与我单元错误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二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部分小组成员参与最终汇报演出节目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>          </a:t>
            </a:r>
            <a:r>
              <a:rPr lang="zh-CN" altLang="en-US" sz="1200" dirty="0"/>
              <a:t>三</a:t>
            </a:r>
            <a:r>
              <a:rPr lang="en-US" altLang="zh-CN" sz="1200" dirty="0" smtClean="0"/>
              <a:t>.</a:t>
            </a:r>
            <a:r>
              <a:rPr lang="zh-CN" altLang="en-US" sz="1200" smtClean="0"/>
              <a:t>参观最终汇报，最终学习总结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44" y="1157355"/>
            <a:ext cx="376765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70017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7962" y="2042264"/>
            <a:ext cx="756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72249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感谢您</a:t>
            </a:r>
            <a:r>
              <a:rPr lang="zh-CN" altLang="en-US" sz="3600" dirty="0" smtClean="0">
                <a:solidFill>
                  <a:srgbClr val="72249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</a:t>
            </a:r>
            <a:r>
              <a:rPr lang="zh-CN" altLang="en-US" sz="3600" dirty="0">
                <a:solidFill>
                  <a:srgbClr val="72249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观看</a:t>
            </a:r>
            <a:r>
              <a:rPr lang="zh-CN" altLang="en-US" sz="3600" dirty="0" smtClean="0">
                <a:solidFill>
                  <a:srgbClr val="72249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，明天我们会做的更好</a:t>
            </a:r>
            <a:r>
              <a:rPr lang="en-US" altLang="zh-CN" sz="3600" dirty="0" smtClean="0">
                <a:solidFill>
                  <a:srgbClr val="72249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!</a:t>
            </a:r>
            <a:endParaRPr lang="zh-CN" altLang="en-US" sz="3600" dirty="0">
              <a:solidFill>
                <a:srgbClr val="72249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1483" y="2816186"/>
            <a:ext cx="45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889B03"/>
                </a:solidFill>
                <a:latin typeface="Agency FB" panose="020B0503020202020204" pitchFamily="34" charset="0"/>
              </a:rPr>
              <a:t>Thank you for watching </a:t>
            </a:r>
            <a:r>
              <a:rPr lang="en-US" altLang="zh-CN" dirty="0" smtClean="0">
                <a:solidFill>
                  <a:srgbClr val="889B03"/>
                </a:solidFill>
                <a:latin typeface="Agency FB" panose="020B0503020202020204" pitchFamily="34" charset="0"/>
              </a:rPr>
              <a:t>and we’ll be better tomorrow!</a:t>
            </a:r>
            <a:endParaRPr lang="en-US" altLang="zh-CN" dirty="0">
              <a:solidFill>
                <a:srgbClr val="889B03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37848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 bwMode="auto">
          <a:xfrm>
            <a:off x="2466912" y="1455522"/>
            <a:ext cx="2908697" cy="57269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72249E"/>
          </a:solidFill>
          <a:ln w="25400" cap="flat" cmpd="sng" algn="ctr">
            <a:noFill/>
            <a:prstDash val="solid"/>
          </a:ln>
          <a:effectLst/>
        </p:spPr>
        <p:txBody>
          <a:bodyPr lIns="297000" tIns="0" rIns="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itchFamily="34" charset="0"/>
              </a:rPr>
              <a:t>团队</a:t>
            </a:r>
            <a:endParaRPr lang="zh-CN" altLang="en-US" sz="1600" kern="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itchFamily="34" charset="0"/>
            </a:endParaRPr>
          </a:p>
        </p:txBody>
      </p:sp>
      <p:sp>
        <p:nvSpPr>
          <p:cNvPr id="42" name="KSO_GT1"/>
          <p:cNvSpPr/>
          <p:nvPr>
            <p:custDataLst>
              <p:tags r:id="rId3"/>
            </p:custDataLst>
          </p:nvPr>
        </p:nvSpPr>
        <p:spPr bwMode="auto">
          <a:xfrm>
            <a:off x="1895412" y="1487731"/>
            <a:ext cx="571500" cy="57269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9" name="任意多边形 8"/>
          <p:cNvSpPr/>
          <p:nvPr>
            <p:custDataLst>
              <p:tags r:id="rId4"/>
            </p:custDataLst>
          </p:nvPr>
        </p:nvSpPr>
        <p:spPr bwMode="auto">
          <a:xfrm>
            <a:off x="5001208" y="2111488"/>
            <a:ext cx="2908697" cy="57269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889B03"/>
          </a:solidFill>
          <a:ln w="25400" cap="flat" cmpd="sng" algn="ctr">
            <a:noFill/>
            <a:prstDash val="solid"/>
          </a:ln>
          <a:effectLst/>
        </p:spPr>
        <p:txBody>
          <a:bodyPr lIns="297000" tIns="0" rIns="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itchFamily="34" charset="0"/>
              </a:rPr>
              <a:t>班级宪章</a:t>
            </a:r>
            <a:r>
              <a:rPr lang="en-US" altLang="zh-CN" sz="1600" kern="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itchFamily="34" charset="0"/>
              </a:rPr>
              <a:t>V2.0</a:t>
            </a:r>
            <a:endParaRPr lang="zh-CN" altLang="en-US" sz="1600" kern="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itchFamily="34" charset="0"/>
            </a:endParaRPr>
          </a:p>
        </p:txBody>
      </p:sp>
      <p:sp>
        <p:nvSpPr>
          <p:cNvPr id="10" name="KSO_GT1"/>
          <p:cNvSpPr/>
          <p:nvPr>
            <p:custDataLst>
              <p:tags r:id="rId5"/>
            </p:custDataLst>
          </p:nvPr>
        </p:nvSpPr>
        <p:spPr bwMode="auto">
          <a:xfrm>
            <a:off x="4410381" y="2098626"/>
            <a:ext cx="571500" cy="57269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accent2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3082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60219" y="1748416"/>
            <a:ext cx="646331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" name="椭圆 1"/>
          <p:cNvSpPr/>
          <p:nvPr>
            <p:custDataLst>
              <p:tags r:id="rId7"/>
            </p:custDataLst>
          </p:nvPr>
        </p:nvSpPr>
        <p:spPr>
          <a:xfrm>
            <a:off x="754074" y="1020943"/>
            <a:ext cx="652463" cy="65246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7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20" name="椭圆 19"/>
          <p:cNvSpPr/>
          <p:nvPr>
            <p:custDataLst>
              <p:tags r:id="rId8"/>
            </p:custDataLst>
          </p:nvPr>
        </p:nvSpPr>
        <p:spPr>
          <a:xfrm>
            <a:off x="542144" y="1530531"/>
            <a:ext cx="486965" cy="48696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9" name="任意多边形 18"/>
          <p:cNvSpPr/>
          <p:nvPr>
            <p:custDataLst>
              <p:tags r:id="rId9"/>
            </p:custDataLst>
          </p:nvPr>
        </p:nvSpPr>
        <p:spPr bwMode="auto">
          <a:xfrm>
            <a:off x="2502269" y="2748597"/>
            <a:ext cx="2908697" cy="57269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72249E"/>
          </a:solidFill>
          <a:ln w="25400" cap="flat" cmpd="sng" algn="ctr">
            <a:noFill/>
            <a:prstDash val="solid"/>
          </a:ln>
          <a:effectLst/>
        </p:spPr>
        <p:txBody>
          <a:bodyPr lIns="297000" tIns="0" rIns="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itchFamily="34" charset="0"/>
              </a:rPr>
              <a:t>学习成果</a:t>
            </a:r>
          </a:p>
        </p:txBody>
      </p:sp>
      <p:sp>
        <p:nvSpPr>
          <p:cNvPr id="21" name="KSO_GT1"/>
          <p:cNvSpPr/>
          <p:nvPr>
            <p:custDataLst>
              <p:tags r:id="rId10"/>
            </p:custDataLst>
          </p:nvPr>
        </p:nvSpPr>
        <p:spPr bwMode="auto">
          <a:xfrm>
            <a:off x="4429708" y="3450126"/>
            <a:ext cx="571500" cy="57269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accent2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3" name="任意多边形 22"/>
          <p:cNvSpPr/>
          <p:nvPr>
            <p:custDataLst>
              <p:tags r:id="rId11"/>
            </p:custDataLst>
          </p:nvPr>
        </p:nvSpPr>
        <p:spPr bwMode="auto">
          <a:xfrm>
            <a:off x="5001208" y="3450126"/>
            <a:ext cx="2908697" cy="57269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rgbClr val="889B03"/>
          </a:solidFill>
          <a:ln w="25400" cap="flat" cmpd="sng" algn="ctr">
            <a:noFill/>
            <a:prstDash val="solid"/>
          </a:ln>
          <a:effectLst/>
        </p:spPr>
        <p:txBody>
          <a:bodyPr lIns="297000" tIns="0" rIns="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itchFamily="34" charset="0"/>
              </a:rPr>
              <a:t>会议纪要</a:t>
            </a:r>
          </a:p>
        </p:txBody>
      </p:sp>
      <p:sp>
        <p:nvSpPr>
          <p:cNvPr id="24" name="KSO_GT1"/>
          <p:cNvSpPr/>
          <p:nvPr>
            <p:custDataLst>
              <p:tags r:id="rId12"/>
            </p:custDataLst>
          </p:nvPr>
        </p:nvSpPr>
        <p:spPr bwMode="auto">
          <a:xfrm>
            <a:off x="1930769" y="2756796"/>
            <a:ext cx="571500" cy="57269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9781577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2" grpId="0" animBg="1"/>
      <p:bldP spid="9" grpId="0" animBg="1"/>
      <p:bldP spid="10" grpId="0" animBg="1"/>
      <p:bldP spid="3082" grpId="0"/>
      <p:bldP spid="2" grpId="0" animBg="1"/>
      <p:bldP spid="20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320249" y="2530136"/>
            <a:ext cx="5823751" cy="416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04660" y="1945361"/>
            <a:ext cx="196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04660" y="2633305"/>
            <a:ext cx="118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</a:t>
            </a:r>
            <a:endParaRPr lang="zh-CN" altLang="en-US" sz="2800" dirty="0">
              <a:solidFill>
                <a:srgbClr val="72249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6453694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30808" y="345864"/>
            <a:ext cx="3341192" cy="36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3E095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团队简介</a:t>
            </a:r>
            <a:endParaRPr lang="zh-CN" altLang="en-US" dirty="0">
              <a:solidFill>
                <a:srgbClr val="3E095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177876" y="176719"/>
            <a:ext cx="721802" cy="72180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99269" y="214455"/>
            <a:ext cx="47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 DELANEY" panose="02000000000000000000" pitchFamily="2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 DELANEY" panose="02000000000000000000" pitchFamily="2" charset="0"/>
            </a:endParaRPr>
          </a:p>
        </p:txBody>
      </p:sp>
      <p:pic>
        <p:nvPicPr>
          <p:cNvPr id="41" name="内容占位符 40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425" y="2694274"/>
            <a:ext cx="3370520" cy="2132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文本框 41"/>
          <p:cNvSpPr txBox="1"/>
          <p:nvPr/>
        </p:nvSpPr>
        <p:spPr>
          <a:xfrm>
            <a:off x="1148317" y="1047377"/>
            <a:ext cx="3285461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3+2</a:t>
            </a:r>
            <a:r>
              <a:rPr lang="zh-CN" altLang="en-US" sz="20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组合团队，</a:t>
            </a:r>
            <a:endParaRPr lang="en-US" altLang="zh-CN" sz="2000" b="1" dirty="0" smtClean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2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我们的</a:t>
            </a:r>
            <a:r>
              <a:rPr lang="zh-CN" altLang="en-US" sz="20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口号是：</a:t>
            </a:r>
            <a:endParaRPr lang="en-US" altLang="zh-CN" sz="2000" b="1" dirty="0" smtClean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2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男女搭配干活不累，</a:t>
            </a:r>
            <a:endParaRPr lang="en-US" altLang="zh-CN" sz="2000" b="1" dirty="0" smtClean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20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努力踏实认真积累</a:t>
            </a:r>
            <a:r>
              <a:rPr lang="zh-CN" altLang="en-US" sz="2000" b="1" dirty="0" smtClean="0"/>
              <a:t>！</a:t>
            </a:r>
            <a:endParaRPr lang="zh-CN" altLang="en-US" sz="2000" b="1" dirty="0"/>
          </a:p>
        </p:txBody>
      </p:sp>
      <p:graphicFrame>
        <p:nvGraphicFramePr>
          <p:cNvPr id="43" name="内容占位符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5140515"/>
              </p:ext>
            </p:extLst>
          </p:nvPr>
        </p:nvGraphicFramePr>
        <p:xfrm>
          <a:off x="538777" y="2575482"/>
          <a:ext cx="3645167" cy="237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图表 43"/>
          <p:cNvGraphicFramePr/>
          <p:nvPr>
            <p:extLst>
              <p:ext uri="{D42A27DB-BD31-4B8C-83A1-F6EECF244321}">
                <p14:modId xmlns:p14="http://schemas.microsoft.com/office/powerpoint/2010/main" val="1016896663"/>
              </p:ext>
            </p:extLst>
          </p:nvPr>
        </p:nvGraphicFramePr>
        <p:xfrm>
          <a:off x="5411972" y="345864"/>
          <a:ext cx="3402418" cy="243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88401013"/>
      </p:ext>
    </p:extLst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H_Other_1"/>
          <p:cNvSpPr/>
          <p:nvPr>
            <p:custDataLst>
              <p:tags r:id="rId1"/>
            </p:custDataLst>
          </p:nvPr>
        </p:nvSpPr>
        <p:spPr>
          <a:xfrm>
            <a:off x="5465318" y="1621125"/>
            <a:ext cx="561035" cy="213087"/>
          </a:xfrm>
          <a:custGeom>
            <a:avLst/>
            <a:gdLst/>
            <a:ahLst/>
            <a:cxnLst/>
            <a:rect l="l" t="t" r="r" b="b"/>
            <a:pathLst>
              <a:path w="821962" h="312188">
                <a:moveTo>
                  <a:pt x="188867" y="0"/>
                </a:moveTo>
                <a:lnTo>
                  <a:pt x="633096" y="0"/>
                </a:lnTo>
                <a:cubicBezTo>
                  <a:pt x="739691" y="66233"/>
                  <a:pt x="813171" y="180146"/>
                  <a:pt x="821962" y="312188"/>
                </a:cubicBezTo>
                <a:lnTo>
                  <a:pt x="0" y="312188"/>
                </a:lnTo>
                <a:cubicBezTo>
                  <a:pt x="8791" y="180146"/>
                  <a:pt x="82272" y="66233"/>
                  <a:pt x="188867" y="0"/>
                </a:cubicBez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MH_Other_2"/>
          <p:cNvSpPr/>
          <p:nvPr>
            <p:custDataLst>
              <p:tags r:id="rId2"/>
            </p:custDataLst>
          </p:nvPr>
        </p:nvSpPr>
        <p:spPr>
          <a:xfrm flipV="1">
            <a:off x="5465318" y="3951837"/>
            <a:ext cx="561035" cy="213087"/>
          </a:xfrm>
          <a:custGeom>
            <a:avLst/>
            <a:gdLst/>
            <a:ahLst/>
            <a:cxnLst/>
            <a:rect l="l" t="t" r="r" b="b"/>
            <a:pathLst>
              <a:path w="821962" h="312188">
                <a:moveTo>
                  <a:pt x="188867" y="0"/>
                </a:moveTo>
                <a:lnTo>
                  <a:pt x="633096" y="0"/>
                </a:lnTo>
                <a:cubicBezTo>
                  <a:pt x="739691" y="66233"/>
                  <a:pt x="813171" y="180146"/>
                  <a:pt x="821962" y="312188"/>
                </a:cubicBezTo>
                <a:lnTo>
                  <a:pt x="0" y="312188"/>
                </a:lnTo>
                <a:cubicBezTo>
                  <a:pt x="8791" y="180146"/>
                  <a:pt x="82272" y="66233"/>
                  <a:pt x="188867" y="0"/>
                </a:cubicBez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1" name="MH_Other_3"/>
          <p:cNvSpPr/>
          <p:nvPr>
            <p:custDataLst>
              <p:tags r:id="rId3"/>
            </p:custDataLst>
          </p:nvPr>
        </p:nvSpPr>
        <p:spPr>
          <a:xfrm flipH="1">
            <a:off x="3112309" y="1621125"/>
            <a:ext cx="561035" cy="213087"/>
          </a:xfrm>
          <a:custGeom>
            <a:avLst/>
            <a:gdLst/>
            <a:ahLst/>
            <a:cxnLst/>
            <a:rect l="l" t="t" r="r" b="b"/>
            <a:pathLst>
              <a:path w="821962" h="312188">
                <a:moveTo>
                  <a:pt x="188867" y="0"/>
                </a:moveTo>
                <a:lnTo>
                  <a:pt x="633096" y="0"/>
                </a:lnTo>
                <a:cubicBezTo>
                  <a:pt x="739691" y="66233"/>
                  <a:pt x="813171" y="180146"/>
                  <a:pt x="821962" y="312188"/>
                </a:cubicBezTo>
                <a:lnTo>
                  <a:pt x="0" y="312188"/>
                </a:lnTo>
                <a:cubicBezTo>
                  <a:pt x="8791" y="180146"/>
                  <a:pt x="82272" y="66233"/>
                  <a:pt x="188867" y="0"/>
                </a:cubicBez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sz="101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2" name="MH_Other_4"/>
          <p:cNvSpPr/>
          <p:nvPr>
            <p:custDataLst>
              <p:tags r:id="rId4"/>
            </p:custDataLst>
          </p:nvPr>
        </p:nvSpPr>
        <p:spPr>
          <a:xfrm flipH="1" flipV="1">
            <a:off x="3112309" y="3951837"/>
            <a:ext cx="561035" cy="213087"/>
          </a:xfrm>
          <a:custGeom>
            <a:avLst/>
            <a:gdLst/>
            <a:ahLst/>
            <a:cxnLst/>
            <a:rect l="l" t="t" r="r" b="b"/>
            <a:pathLst>
              <a:path w="821962" h="312188">
                <a:moveTo>
                  <a:pt x="188867" y="0"/>
                </a:moveTo>
                <a:lnTo>
                  <a:pt x="633096" y="0"/>
                </a:lnTo>
                <a:cubicBezTo>
                  <a:pt x="739691" y="66233"/>
                  <a:pt x="813171" y="180146"/>
                  <a:pt x="821962" y="312188"/>
                </a:cubicBezTo>
                <a:lnTo>
                  <a:pt x="0" y="312188"/>
                </a:lnTo>
                <a:cubicBezTo>
                  <a:pt x="8791" y="180146"/>
                  <a:pt x="82272" y="66233"/>
                  <a:pt x="188867" y="0"/>
                </a:cubicBez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7" name="MH_SubTitle_2"/>
          <p:cNvSpPr/>
          <p:nvPr>
            <p:custDataLst>
              <p:tags r:id="rId5"/>
            </p:custDataLst>
          </p:nvPr>
        </p:nvSpPr>
        <p:spPr>
          <a:xfrm rot="19120543">
            <a:off x="5180301" y="646543"/>
            <a:ext cx="1535829" cy="967195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" wrap="square" lIns="0" tIns="243000" rIns="344250" bIns="243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200" b="1" kern="0" dirty="0">
                <a:solidFill>
                  <a:srgbClr val="FFFFFF"/>
                </a:solidFill>
              </a:rPr>
              <a:t>宣传员</a:t>
            </a:r>
          </a:p>
        </p:txBody>
      </p:sp>
      <p:sp>
        <p:nvSpPr>
          <p:cNvPr id="38" name="MH_SubTitle_1"/>
          <p:cNvSpPr/>
          <p:nvPr>
            <p:custDataLst>
              <p:tags r:id="rId6"/>
            </p:custDataLst>
          </p:nvPr>
        </p:nvSpPr>
        <p:spPr>
          <a:xfrm rot="2479457" flipH="1">
            <a:off x="2312117" y="603140"/>
            <a:ext cx="1535829" cy="967195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344250" tIns="243000" rIns="51435" bIns="243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200" b="1" kern="0" dirty="0" smtClean="0">
                <a:solidFill>
                  <a:srgbClr val="FFFFFF"/>
                </a:solidFill>
              </a:rPr>
              <a:t>技术员</a:t>
            </a:r>
            <a:endParaRPr lang="zh-CN" altLang="en-US" sz="1200" b="1" kern="0" dirty="0">
              <a:solidFill>
                <a:srgbClr val="FFFFFF"/>
              </a:solidFill>
            </a:endParaRPr>
          </a:p>
        </p:txBody>
      </p:sp>
      <p:sp>
        <p:nvSpPr>
          <p:cNvPr id="39" name="MH_Title_1"/>
          <p:cNvSpPr txBox="1"/>
          <p:nvPr>
            <p:custDataLst>
              <p:tags r:id="rId7"/>
            </p:custDataLst>
          </p:nvPr>
        </p:nvSpPr>
        <p:spPr>
          <a:xfrm>
            <a:off x="3839375" y="3446865"/>
            <a:ext cx="1409802" cy="504972"/>
          </a:xfrm>
          <a:prstGeom prst="rect">
            <a:avLst/>
          </a:prstGeom>
          <a:noFill/>
        </p:spPr>
        <p:txBody>
          <a:bodyPr wrap="square" rtlCol="0" anchor="ctr" anchorCtr="0">
            <a:normAutofit fontScale="77500" lnSpcReduction="20000"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b="1" kern="0" dirty="0" smtClean="0">
                <a:solidFill>
                  <a:schemeClr val="accent2">
                    <a:lumMod val="75000"/>
                  </a:schemeClr>
                </a:solidFill>
              </a:rPr>
              <a:t>小组长</a:t>
            </a:r>
            <a:endParaRPr lang="en-US" altLang="zh-CN" sz="1400" b="1" kern="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b="1" kern="0" dirty="0">
                <a:solidFill>
                  <a:schemeClr val="accent2">
                    <a:lumMod val="75000"/>
                  </a:schemeClr>
                </a:solidFill>
              </a:rPr>
              <a:t>谢逸</a:t>
            </a:r>
            <a:r>
              <a:rPr lang="zh-CN" altLang="en-US" sz="1400" b="1" kern="0" dirty="0" smtClean="0">
                <a:solidFill>
                  <a:schemeClr val="accent2">
                    <a:lumMod val="75000"/>
                  </a:schemeClr>
                </a:solidFill>
              </a:rPr>
              <a:t>钦： 全面统筹</a:t>
            </a:r>
            <a:endParaRPr lang="zh-CN" altLang="en-US" sz="1400" b="1" kern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4" name="MH_Other_13"/>
          <p:cNvCxnSpPr/>
          <p:nvPr>
            <p:custDataLst>
              <p:tags r:id="rId8"/>
            </p:custDataLst>
          </p:nvPr>
        </p:nvCxnSpPr>
        <p:spPr>
          <a:xfrm>
            <a:off x="5639993" y="1834212"/>
            <a:ext cx="1535509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MH_Other_14"/>
          <p:cNvCxnSpPr/>
          <p:nvPr>
            <p:custDataLst>
              <p:tags r:id="rId9"/>
            </p:custDataLst>
          </p:nvPr>
        </p:nvCxnSpPr>
        <p:spPr>
          <a:xfrm>
            <a:off x="1970880" y="1834212"/>
            <a:ext cx="1535509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MH_Other_15"/>
          <p:cNvCxnSpPr/>
          <p:nvPr>
            <p:custDataLst>
              <p:tags r:id="rId10"/>
            </p:custDataLst>
          </p:nvPr>
        </p:nvCxnSpPr>
        <p:spPr>
          <a:xfrm>
            <a:off x="5639993" y="3951837"/>
            <a:ext cx="1535509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MH_Other_16"/>
          <p:cNvCxnSpPr/>
          <p:nvPr>
            <p:custDataLst>
              <p:tags r:id="rId11"/>
            </p:custDataLst>
          </p:nvPr>
        </p:nvCxnSpPr>
        <p:spPr>
          <a:xfrm>
            <a:off x="1956327" y="3951837"/>
            <a:ext cx="1535509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H_SubTitle_4"/>
          <p:cNvSpPr/>
          <p:nvPr>
            <p:custDataLst>
              <p:tags r:id="rId12"/>
            </p:custDataLst>
          </p:nvPr>
        </p:nvSpPr>
        <p:spPr>
          <a:xfrm rot="2479457" flipV="1">
            <a:off x="5180302" y="3964569"/>
            <a:ext cx="1535829" cy="967195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" wrap="square" lIns="344250" tIns="243000" rIns="51435" bIns="243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200" b="1" kern="0" dirty="0">
                <a:solidFill>
                  <a:srgbClr val="FFFFFF"/>
                </a:solidFill>
              </a:rPr>
              <a:t>保障</a:t>
            </a:r>
            <a:r>
              <a:rPr lang="zh-CN" altLang="en-US" sz="1200" b="1" kern="0" dirty="0" smtClean="0">
                <a:solidFill>
                  <a:srgbClr val="FFFFFF"/>
                </a:solidFill>
              </a:rPr>
              <a:t>员</a:t>
            </a:r>
            <a:endParaRPr lang="zh-CN" altLang="en-US" sz="1200" b="1" kern="0" dirty="0">
              <a:solidFill>
                <a:srgbClr val="FFFFFF"/>
              </a:solidFill>
            </a:endParaRPr>
          </a:p>
        </p:txBody>
      </p:sp>
      <p:sp>
        <p:nvSpPr>
          <p:cNvPr id="49" name="MH_SubTitle_3"/>
          <p:cNvSpPr/>
          <p:nvPr>
            <p:custDataLst>
              <p:tags r:id="rId13"/>
            </p:custDataLst>
          </p:nvPr>
        </p:nvSpPr>
        <p:spPr>
          <a:xfrm rot="19120543" flipH="1" flipV="1">
            <a:off x="2431974" y="3982359"/>
            <a:ext cx="1535829" cy="967195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243000" rIns="344250" bIns="243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200" b="1" kern="0" dirty="0">
                <a:solidFill>
                  <a:srgbClr val="FFFFFF"/>
                </a:solidFill>
              </a:rPr>
              <a:t>书记员</a:t>
            </a:r>
          </a:p>
        </p:txBody>
      </p:sp>
      <p:sp>
        <p:nvSpPr>
          <p:cNvPr id="50" name="MH_Text_4"/>
          <p:cNvSpPr txBox="1"/>
          <p:nvPr>
            <p:custDataLst>
              <p:tags r:id="rId14"/>
            </p:custDataLst>
          </p:nvPr>
        </p:nvSpPr>
        <p:spPr>
          <a:xfrm>
            <a:off x="5615942" y="3200692"/>
            <a:ext cx="1327110" cy="443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200" b="1" kern="0" dirty="0" smtClean="0">
                <a:latin typeface="+mn-ea"/>
              </a:rPr>
              <a:t>樊小帆：稳妥靠山</a:t>
            </a:r>
            <a:endParaRPr lang="en-US" altLang="zh-CN" sz="1200" b="1" kern="0" dirty="0">
              <a:latin typeface="+mn-ea"/>
            </a:endParaRPr>
          </a:p>
        </p:txBody>
      </p:sp>
      <p:sp>
        <p:nvSpPr>
          <p:cNvPr id="51" name="MH_Text_3"/>
          <p:cNvSpPr txBox="1"/>
          <p:nvPr>
            <p:custDataLst>
              <p:tags r:id="rId15"/>
            </p:custDataLst>
          </p:nvPr>
        </p:nvSpPr>
        <p:spPr>
          <a:xfrm>
            <a:off x="2154905" y="3222514"/>
            <a:ext cx="1331076" cy="6828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b="1" kern="0" dirty="0" smtClean="0">
                <a:latin typeface="+mn-ea"/>
              </a:rPr>
              <a:t>杨进进：达康再现</a:t>
            </a:r>
            <a:endParaRPr lang="en-US" altLang="zh-CN" sz="1200" b="1" kern="0" dirty="0">
              <a:latin typeface="+mn-ea"/>
            </a:endParaRPr>
          </a:p>
        </p:txBody>
      </p:sp>
      <p:sp>
        <p:nvSpPr>
          <p:cNvPr id="52" name="MH_Text_2"/>
          <p:cNvSpPr txBox="1"/>
          <p:nvPr>
            <p:custDataLst>
              <p:tags r:id="rId16"/>
            </p:custDataLst>
          </p:nvPr>
        </p:nvSpPr>
        <p:spPr>
          <a:xfrm>
            <a:off x="5411430" y="1848081"/>
            <a:ext cx="1432807" cy="8190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200" b="1" kern="0" dirty="0" smtClean="0">
                <a:latin typeface="+mn-ea"/>
              </a:rPr>
              <a:t>杨梦琪：宣传主干</a:t>
            </a:r>
            <a:endParaRPr lang="en-US" altLang="zh-CN" sz="1200" b="1" kern="0" dirty="0">
              <a:latin typeface="+mn-ea"/>
            </a:endParaRPr>
          </a:p>
        </p:txBody>
      </p:sp>
      <p:sp>
        <p:nvSpPr>
          <p:cNvPr id="53" name="MH_Text_1"/>
          <p:cNvSpPr txBox="1"/>
          <p:nvPr>
            <p:custDataLst>
              <p:tags r:id="rId17"/>
            </p:custDataLst>
          </p:nvPr>
        </p:nvSpPr>
        <p:spPr>
          <a:xfrm>
            <a:off x="2284036" y="1864436"/>
            <a:ext cx="1207799" cy="8190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b="1" kern="0" dirty="0" smtClean="0">
                <a:latin typeface="+mn-ea"/>
              </a:rPr>
              <a:t>高扬：技术达人 </a:t>
            </a:r>
            <a:endParaRPr lang="en-US" altLang="zh-CN" sz="1200" b="1" kern="0" dirty="0"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99269" y="214455"/>
            <a:ext cx="47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 DELANEY" panose="02000000000000000000" pitchFamily="2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AR DELANEY" panose="02000000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492" y="1681734"/>
            <a:ext cx="1271016" cy="1780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99" y="650048"/>
            <a:ext cx="1105156" cy="14952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672" y="510759"/>
            <a:ext cx="1225876" cy="1634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499" y="3297849"/>
            <a:ext cx="1127141" cy="14376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672" y="3056188"/>
            <a:ext cx="1281619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01409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320249" y="2530136"/>
            <a:ext cx="5823751" cy="416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04660" y="1945361"/>
            <a:ext cx="196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74346" y="2633305"/>
            <a:ext cx="27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班级宪章</a:t>
            </a:r>
            <a:r>
              <a:rPr lang="en-US" altLang="zh-CN" sz="2800" dirty="0" smtClean="0">
                <a:solidFill>
                  <a:srgbClr val="72249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V2.0</a:t>
            </a:r>
            <a:endParaRPr lang="zh-CN" altLang="en-US" sz="2800" dirty="0">
              <a:solidFill>
                <a:srgbClr val="72249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922650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1" y="601133"/>
            <a:ext cx="7849431" cy="44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55535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1" y="1482639"/>
            <a:ext cx="3473384" cy="32193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293" y="2578383"/>
            <a:ext cx="3836814" cy="1027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75291" y="2630668"/>
            <a:ext cx="883576" cy="92333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rgbClr val="FF0000"/>
                </a:solidFill>
                <a:effectLst/>
              </a:rPr>
              <a:t>VS</a:t>
            </a:r>
            <a:endParaRPr lang="zh-CN" alt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024" y="855133"/>
            <a:ext cx="361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社群画布与合弄制的再思考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317674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38" y="1397000"/>
            <a:ext cx="6022332" cy="3413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884" y="1397000"/>
            <a:ext cx="2439605" cy="32173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0024" y="745062"/>
            <a:ext cx="361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班级宪章</a:t>
            </a:r>
            <a:r>
              <a:rPr lang="en-US" altLang="zh-CN" dirty="0" smtClean="0"/>
              <a:t>2.0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572697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0"/>
  <p:tag name="ISPRING_ULTRA_SCORM_COURSE_ID" val="938A350D-10ED-46EA-A68D-48F5532CDAB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紫色花朵简约PPT模板0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KhmZKRojQgBU+AAAahgAAFwAAAHVuaXZlcnNhbC91bml2ZXJzYWwucG5n7b0JNNT7/z8u4UpUQkQZrURCZMkyolJZK1tkCWUdS/ZlTAhFmbrdksiYXFtiUmPIMiiaumEwtmZsUfYxaZjBzJj/TJ9blu58P/d3zu93/r/fOTqnOur1er+er8fruTyer/WmhZmRkICkABcXl9DpU8fPcXHxJHBxcY/z87H+RX+DkxTrr3WB54wMuIqbd4yxfuBxP2Z6jIurBLqRfomX9fMG/1MXArm4Nr1h/16H8ct34+KKR5w+fswyzJHYewkRZHMBuIje78ildO1P87l93RKwh3qquTptuQbHhQ1Ot0uZCJ3bp98myrsBtXeLQel+/obua327nEvjJWRkHlj7HEBuGxkJjmZ2MKemGj+qdj1LU+3Cw+5l9BDTLkRS0J3uFL2Jys7JQMyVb7PJTnQX8l8KCB/H6PkvhSQYY9Id3XFtHZ+E88o/5HyyvujcnT9OUWVUZDPMdeT4t15XqeVaL6i84g9XqRuC+WAHXkMEeuGpRb7/txEhbYqUNXPcaeUXY/r4dm9MQmgvjkAWjeT2irr82qT1FZnDcO2o6ybj3drBSN3c1RKVR62/u6F3mgxjXtxd/uJ4Szr5W3/GwinAKqky8PpuBqEZCyd8AG6/9Mp54LAQf8Ih/1IL+vZXSpD5D9ZXHZz7M4aO5zKVyG7hKWiq5ELm8hrNIH3loJhPcc7OvbLcjJqpRSD1RO3E9NulJmsrhII2JEiHDcQ0zdA2Os3FiikZ8ZiN8POhv91H+Az3AxdaoQkOOaKYCtK07vznezal85SyGvCeWU0jJoY2i4MtznQOJcNIET5jscIEokNZd+q8Vi4DEgIkBGS4QFK9Pk8HOwXN1iy6LyGhtt4hFq5RPWaaHlo1tBMh1Ne3SCnzm0LTpgpJxtoDArTAFOcBKHMOqiE8cIJrKzN6UATWXY/17UeDVcCUaSikyv7dFgzK3Hm6mgQmPd2U/ZvhdOZtUrjtNiYAiEWHZoNI0GNmcfCyqi+KNrROBYmjDYvWmphuo5pby4dfX7VFUeLRZj7Xa/OosmqifBDXlLL/iEDC8LHT1w2E3148AyFKDU++rKH5Knht3fVRj6DTEdjcyhS+UU8LRA/uX6yJV0ob0g5uaTOAN6JB3oHjDGIpDBXYrWVZ3Z68THcYQhkHJZLMbsS4N05iIEb6M8MaNfNeRwyiMAMvgy11tjH7pdM3WQMpJdBqChl1uKA0ffM4Xj42TIfvDrUfwrQihPXOXZCaQcFKlRUq/fJiQ1Kcne0ttsJP0XVSCov2LuCADFwh7ESLODCZ6duPa1GS9sbehrh+MS00bwfji4vOJKkLHy/tOIMTM8apK9ZW+GqXKOHAj6lNM2FDNUDaRywaZT69wJyHMecThpJB9d5lxJOVgTzuI6PMsM31kd7ow/nVfrlAKNUq0u9tZEF13hBDBJtMDSf0zehuZ4hh/Rg7sSDCTQiBFkUICakuC+E1LDkTQEC5atMyDXMJN1zx1OzEvKObu6cWxQ+XnlNYpp/f+Cp4DXHQ3xtqVfguqMj5xC3wR+cee62mloTBy5SA/9jHl9yqzhcJkpGENqjbZ70UFSwdeRtiN4ejwOOPx8i+9Ms7HpriLGOQUp5q1p4LNrJtW4DH66vkQzHZFOE7x69txUgzUc/3SXt/OqtDwTLpWASvSWt0BbestDfBEyEMTA4pAU7bFhLVGj+6a4OcymabUM5yFO2UPa8zw4jbeEzj3ocdHG9L0ZZOZhT3MYnVqmDoSSAmEs57JODWdP+0IwgjdSQFRSyZI/E7j5De559HpidE4IhIquvMMeRjv5E7zvm8FsTqnYTkoSQQKXJTWubmwdKhhy8Aedo5QoRmp8l2M+Iy++72zfJWFo0rkLjTENrYVradqv7w1jp7mi8WVGci+HoYYJSsL5epQayaY/I/HnQ3rrOIdJQabSoTQ6T2lp2PPWqjrObQIMLcuc7MfgxnzVU6dGtgrzSM77TKQ1/46Ur31qj7J3Sk11M8K/kheKHMvF0mG9NRvIbGhDS+MzQe1jC06i7ODSHidafJKHOCnnVnbNE4o79PW3j0beSRFNlF0C6sjqjnOrONAbl1LTNoS5CV08Yrdo8HqyUQR3R/Q5KPE4b1qGV4lItctDrzndd1iwAdlgLYlYtiy869UxLMi4IQ1J2WXF3qlSx7ZTWhYBcuTYedLXzRxIR2HCRbRoULqk7MvjLdr6KZHq32TOxQdCdfEaur9p6ioFAwzz6WBUy+C+Q17Oq9pRUL9/TAxT6hiBfia4SfHlfcbeEFwHrVmdN1MsULfYeJu3ke1pzUqQH/UcSgBjW830VIo2KjGlpmuglO7t7b8upa6NI6OCjh8V+1Wgs11aG7LTxJHXMaC5crXOT6Eol7rIm6ak4qakWGlaGtQWLOkczSSHHTfubZfs9upCXOoa5FxzKzLysiQvoGkXQ0EWllRswunoIOx1Z/bh1a5mluOQ/srbMQ3c+XBoo3s7+v+vimn8IW/F9xc2WMZ0V7b2xn8t/MjU8BoWA7two2DISgXeT4bqjMJRN3VLC6Sg/kWW+s4ZqZqA5iCV6efUWYv+EMbBuyHvukhmD0YfdBr09nvaVAeN3k4boPxc6jLcQZ/gQX4AhVNEnMMA+NbdFagCz03WT6Uue9SJhtaDOb0VLq6DnldmteU2Auisjo0lsI9VEWJWRqe2l09lF3tFkjG1TeRpvaqGV+q/YlRN9dEQfT1f1fOOf3ErKbKjBeMZ7vVHfKveW6KolHdvCBpEAt4utRY7oJLlKgI/qRzxjMqMt19JPl5EjBneyulLO6kshnSNQzIA7pCfM1/JXFfwYPC/OjCnhhb4/Uk/M0slNG3jJJIoKl943SvvdDSpj7yJsSwHRAxd0pFVFM99RvnXrn1B1U2vW4O8e3k+5t+9N3Y1BuzHkkaB2OzujqQ0xLA9Ul8JS+zH5Xjy6tP4l+O2hq7x71B47+QQolUJJXhNqeP2MO1VkILqJ6AXv57Il6wOkw2sQJ4smXxNqhkjGnfekJauQaCXWH7S18qcRswHQEcZr/0XAhfy7E4YAjghgY0m/WETDCn/BEHVezQx34IP99VI55ZY3Z9TM4aPIJQsjQaEj/k4LEMSfV5Kyc6ilU10NIlOJiDa9Zoo97tA5u6DEgctKI0N9dNhaAYZozvfBV+/OU/VMWYWj3IV1WVLAGl4qpgmZNIv1Q96OmM32pI3iKTZOd4h56eh9zpILaj9aI6KOgUxg9pcSwyYrAd8hNRIQEqsauHKsLNWtlosZSuZezB808Vn9btELDhBDBrBAiFPws4tZC/4mspw60pkPLgJkV5E9YDD1Rl1MnJnjREZaBu7HoFMqE4R51udxeTi54DGPhyRvfdka7bBXUUkEwdAfmqn9b3h5sXd0d51PKQZdYRUe011V05x9Zjv+z3mvOo68NYkrjguhmf61iZoIZ2Gusum4NW1ZzNsFn7decPXJ2KoF1nRaedno1rWR1/gVswXYVKHOqByk4ncP4/YnqKjbor7c+dlfdHcuHvzI7L31lZFtKKjpTCWzlXXplFa+zXB8aNSTV3z1nvf5XwuYMZkujUifDsRe8jk4Cz7CzWisL1Pawe79X7MpqohlzX3KLYBFyKKf+nMsvzW0R3JDw5+vVLSk/P7c+Fn4/pMrSVr7xFwr8XzotYBy/fXWn9JX3SvwusBrA2tozLHJqjZ8+d+kfwOdP4DE8d+kXiW0L1tW1nNF2lD+4vKtZmTF5sOgIck8gFuQYNd1wW0nMYp3YjcBjGSKDPXd08zayPuapcyEI30HjPQ4bU/1Jj4eFosjp/T1V9G8fTr6Wz+KW/5ogUP9qV7NwWmApC88/Yu/V5TY1MQ/DN8+s+yGdRVetefQ3kTeX2G10X4jRNHJrnmahYiFgxpeuHgzZ0Bq6kPJztMPXv33D/vBzy5jGV3YsILYKLmfw+uvWG683gBZeE8i/5pxf+14HdxrfQ5+8pdfy2xIYGqDaOza8lvq8D+TvaJlfUNlrcli7fjlavIIHhfh1i7lZDcXCuWXJJrKeriFJy4ETDLfS57V0LuBO844XM3y996XhcsAtamvbrrUMseWUkZD3P4wN+l39SuJy7JcEeGVt+y8FuLEmwJoAawL87xWg7CSvY9in+KY9UJ0Xr0hoWjGaVDFR3PQ4tC/8bH+JOYjp4uQKA98+G9NY+jpp16XfP+5aMc3h7Hzr0kS3kfC6D7rUnsCzu1r04JaTL/09BNM5SPxWApUCFi3z7ZUXFygdkKP02jAE3IrFrAU33GvctMqTzSY+GwLU7Yv28YGJGU5ndFMbu1yhug88c5tucurQwPGhU+lE2xiw4UNjcB8854aFXEpD1xdLmcCi5y6nHrqtFEZAojwDnqf70SrGWCiK0oswjEDFG8TCDZ+GLLDycIGMRtXHf95e2WNNxp02hR32MQ7rTOhfEIQyP0DlfDYBSG5UtYGogLqip2jcOItTyki/jmZyFQfMBnTenEFcNeFNEbqYEk40xEu/hJFZdYJOfTFnXqyziLkXnnsPqbJSF/IA5yLiXRX8TQauTnoD2vQqYQSDXXUtu+4DGYGqXQIKCddPr0Qi61oMbvOB6tclYu/4DmHQU3CiKu2VguhWwZ12DJyek7LlgFvm2F7QStBrPRPvofqyudNqczAT0hW3DankCrZkHrPmNDqn3iDfnLYnnY0xXJ8qjUj7+HYX7ZWowIaEw7r+FeoclMBM4w/kF0cxzb3+Y7OP0oiTlTDadRbuJpszik2H7S413FF+P7mCd4kq+1fA/1SkPq1Fxxgjuj74usMYPRqszlyO/KRG5DHkNRtOM2t7u7JSxhUJz0JdhefmA23k2RcEOzzWkAWZBUrcDHeIgzpoNim3WUdaOx/wH5u3w/hMVDB01NiQ4UQYBA4KMQq8jmzoE8uXFrzM/rrfCQxIidPXfcvzZ7XkLXQl8KVMYyDQCFT9Nlpsi6CYZpr70dNSK433ef/zlpe+L1iWn/4M3ZXyw0jO+R/uRk5/EFzW0fD1CdWpTiwe84XaOhr5UAsjkMBmoKvsdGYdkR8jKyEJF/cGxP2gBp/drVbMAJxUsYgsr0ipFhcsyoYpzcupjmj/o2YZS9/ClzFtYsbrWorsy0Kk3wRrZHUyU8+v+6m9HxqWa2+q6gxStpLd86Shv64bHr9oxnuYg9J+2B6Bv3c3Dm6iebz+i6U+Bz39IqhLfD9a1wL/tEU49Twn5zRwNSGT4ibEMpPvxdZxsK3v0nlvSKAIJd4oz+Dojv5TTCCBsuF7Mf5/1ofvHuWCvTJSdJNwgJbYu4sKzyS27k/buXzKNoab75D7qKd5p4Sgg/j3YhyUwF/L0DzyRaezh813NP5HL6alJhHx+a7RoVwPqC6le7hZm9SzUE0y66sInggmUkEj4XmIn5Tw4Upx/nYU3WLllvPzuzBAocRNniOv8or0ORkj/tOfRdR8/ftco91ihkXWijvGz2oTRjkCDE64jbr6lwCLTutqA3ODx+BnJyOHFV7vcvpvQ2fDKx099+lFncVkJWKBE0gWkHdHF4Wrvr7emF5JQlde1BSl7aBNFUZzVLEFw87gHcd4DpLCsZEsbSxBGMADfDiYt4T76PgpVow2s+IoqeX60wSrdWISeZyi9NvtFUe3ilnEnLfiNICaHfptIaxQ/raA0xAFJBSnHOe1HLDkqFFmR+4gHVitBHCKjc4Z8MI9Z9eJaVpxROa80F4Qi5I4c9TuNTj+1+F4f8SXmgikfxqmEAl+c46GimzCVTiUAikDl2KGSsCwsoQKK62THGzHii9XjEL+lAjo6wkfeew3h6ZNVWpgdciNJ6QNJgOhCP7oKTZhY/O34MDpo9Te0P4O17PZ/IkocAN2KMAplbNoLxJgpdRcXkNc9o3avdx3+U0PTRe68wdOdBY1sdjcy1nlPTsiJ0swxdKVvg13nEe33vc5N3KVJeZG/f3TuLe3ti5fyNpe3njJo6kav02w4a7OdL2ITaGzS4dFVM9B7t/nLujUFGXchAwxCaE6CPCJclEQ3pUM9TYFJItp4zDZpj6Fpbe7QE4gCCHQzuOlN3AweFACP0R2TMIMaubR+lBaQm9zEeJQ87KPXkd0KZq5lEeKF72g5lCQHfZR7KFQhOoIuO6Os9x9uSvPPVU7lfYvnIcc/iHYyBH/V4atEZEoBYkk5WxwlDx3lq2uSH/J73Kxd7bl68wNxNmsOxVZxatTIjCiy3IIHa6g2bORBw3u8TsMlngAmDuxICdiNqikKcxMp+81PFwZiQRM40E1eQgVYkF31zwG57Lv7CQhCGYns43Whke6wopdkro8oZiQwRJKQGn+scKOmTmlWdfI2eNMZmSGltLGfwjOWd+cZ9soYEmkiU3vcQmcnkuHnvwRByuRmA/0PbaK72663lJ2Qwvkg3cooHSFHFwqcZFz9RDzuEdhvpVd5oSQwqG26Poh4eaLVLFdtpO0oAbzyaGZsDyahtDTJ6bX9RQlvEofFV9NIhql52Potk8YM44nU4ezvy3+UOqmcHeXdvvqpXmWQ636X+rGc4iRGxN266dFY7D2z18SpY8KX68n5106x3NCsdaz8LrLrAnPHjKo9P7JIrD9sfZY2NjtzJG690HBzXo0FSchNVJciMg4ykuWEip53JRaEG9LBiHB+G3IhhKUc0GHD75PN8mMXPwuo/KfzVf11sUR61DwHz4Hym9k7bEeNImDz5HGGEF2tVuxt8W0hK8ht7j1+UYgHs87cdkLJBQToKBjjajMzOigg/hG0kY1hm0vKt3JPA6OuuoVfUtYfkNCM1VP5EcEUbVeEWbR8C9ziD+EEnIhJYVWB/T0xPqJw3/hxk/IbC1MxCelzzdlDg3ZghqaWYw7mCaMqPFTFkXsLHyAryFY85RCXzf5Wes6nFBj2tr5yFrvLRWzLYnwWGxFgUBvU0MX9jRy8lDAPy9iFdzi4CHnR7cNI9P1SRXQlhk+LBGtTxy6jIv8Okk7+4KS2sjqmmEsPMyXJtczs2hk+lrtWZKzLNqVOaSNLxUzJLp64r7KcpdQWpH55jwWxOyrwvKgyvnZCJ7MqVO8HJixr9wrtKJfJay5SkB4oZH0SgTrCT93fbdwiAkwWgzkcsScttEVR6MfD9t66f0MAmrKlLep6pxhulbinu83SKV0tT6g7ME3AbehClNdS8/7hKIfFfCagGDDNCDikg4i/gRR+hROKgAzcbwabzSJ4j07ca+beYNTmrJoeMrekhUwijgFjJNStUelWa58kaOzX9i8C3SW5aiRHB01iGsijOWoF2w4xRw2jz/BaqSVY7xArns2xIoXo06cHGoWc0vbNlbYOlnIKWy18j1PMeK1zIJwDDlrYKyBsQbGGhj/t4ERNt0gbiT15vtnUsRuBB7/T2p4gFc2zlSqpnFZML2j8XUGZ+7nCJ7tSHlzKv0cS7Ac7gBfdpUdChJbBXMG3J573mPu0ye2/1zWcJYR1JltP5+e6hjh+UfJsyELFmQWMZqy9a92RT5mryq1hb0YRZKNhVav66Re0v9lDWTFYtDvHz+cujIbF716N9Tp/7LwVPNerc3b+M3qtadywf+2YNXoePJwIWBm/SpxTCX/58UxumnuXUd7yebV3bj83xbV3CiHf7/AyAKsEse37b8s4Pkdvj2Db/NfsRkGzSD6+WVCFuebkpXQYbPEiVmxsC/3bRwLTdvH+heJ/SmbdNALHQhfvdkCc9D3PVuAxU8A36lqat+lmqE5fOiOwB2VVO9Fhh08hA2TxopVRVGVLccSEW8Uvr6EMXzILB3Jy4DMZAN2qvPgZQciRrT7X92UtOTXnHQ9VLtVUOwVF1fm+mLf8aW9YspJMSQwKTJRdrddlXWMiaaownXKBvPOrxm2ump/Rb4PqFqskGGpQnig6sp5G2GfuaPF3NMqL/2iyemR4cyvicCDoo/AblOBMFqPY6lIVbvAZxZROsTVZ1naZ7lgDFlSpozXtQF3b3QWcU8HVOUshrOSoesG9lPZogAF+6ePMROPmWwu7+ez0qT1kTgEt7nubHvpsFFN3YwKABz5+a5RhpJAhtKmDaM8hnHBo7sek17N/n4RnIv9OSyzkqPiyd3nehCeXZEHFgW6VOrej4KG9oQ0G7o+TvzejNeqZjJYzSih5wbNyN5MBTcaj70TDd+VoSqQoUoR+spjuD54GP14Ktw1p3J5PjSh3KK0rSQnv7YYeq+a1ktCuXh8YMTnxtyF3rsd3CzM0rW91SvXEPTVm+c/bYaUvwLTKB2hdOrMRLy4Y/nCvCpWJ5CIHZpG3QYx34bgJxqdXCs+daIYPovMyujoXm8nakRXx+RHdxg4jjZpmgf8GrPZZ3CPNSmiq9JRXJ64EH794PftZelzKSOmcaljrkQtHGRoOqwIBC2FmVIvo6vnmGBrPmKEWU/caRldM829LB+77muC1IhQntLsvqUR7qyF11k8Gy+fKK5UD+0LH5lAA6K+1nWpi8UY60T3g6nVvmQyDDNEJpowgZnMr282O+nKLvbOduCRGALTSEaVgZ+tAtH8eyccbF7O4WbJ6HeLNxe2PWPvNkRsvIjH5hFuM6OnXo30PfcuUVJsnB8UrwkDhbIy98cTaLz3Sf4ZBgnCFDJnfJYFhltqilJd/rLrnHrRHPfdAlRXzZydUhaFW1yXExY84d+Gtrdoj30IjoOHRRPesvJ2cCnRvsy3mvLStjTQRFmUJlaYMhzTSmfmYdoWtVN20WZZNlPTHE3XojSeeTSWVOjJr7Y5weWyBW2hLRWNvHlNFm3vj4vN6T4Z+Qy0ZxEE9C6MdbEXPlwKM2eCCmPt+Dukk7tuIFg+dsyr49xwWLZpT/Lp2sAL68xRQB62/n9s7vC9pVEQ3Q5dkvmScz+C39OOa6ZexLyq+AIdcv2o8FR9F7quJWgPaLZF547Wfokk8KNiN3ypi0e/5CStagzzfrfJh4S9OGc5g0zU43Dldu4s/vhhwM7krP3o4Uum9rqiTDMCUsxwWrKSUqkr+xo+Fvj6PDIdcp14ZwgaqaKlcTvAdytLEavStq+Mc+A3KSi7/HggOQTUYF7p16IH2KcdrNxOKehV8rBRRhIdDWmdlwnkXIBs5EDMbymbEvDjGRSVIk9lNQdFJCjHzP49eTQbivYFPoiF86cPUyW9Ysyj1Ip4zUCXz+pQH943wH2Vs/59Q+J4Iivf4hbn8kMu+KmB8zcviZFy5LkfV5v1VCNJqh1vbkO/+FcSHPV7AZG8iyqBLztUmSkOkE0G1kS/80qbD7TnEo2x4FGZ3glvVJN41CfiQfAmClxjtQ3CHHE4Ibqr9QB7T9EWTNAzb6LfYo8c23ftWeW7aHwyYnFwTRS1akTXBhDovessPZTmdewsScywhDGn+VEFsCf5mpskV0MSbC4Jmvx4j0SFb0MLPdu9RN5TcutlP5Rur+91r9eP0zeHpoytZ8/d1KrsfAYiauQv4iBLo9xUi66z2Gg9rBGUQgmIGwlhwil540qfst1K/Ih9p4iulwmxcLC3/zty9HSyk88gFkG1VWmPfbANjYQ+KAVe7qd428vgDP6EQuhDv7FS9jFpw5JBD3QTf9Gg96JN++EjNyyawp9Sws+wYvW3/VdWUo9NG7RzIVo++EOLv3fr8HsVBuRqWPhiCZS8AfMA8hgKCirFvfLV63UMlc7YIXmn0e+wLvP8N0V+L6pw0kA+w3MhrGiO3y6qFJpl6gQZy3br4jUMuEj0XogAWZ3nOZooPUGfF366IYHHcIto+Y2w7M7o7HEgA7OU+rMM8tIx++1BWF2qz+7GmxAC7DksQV9x1DOmdYZZxjgwl+OcH38UB0md2qmmi0LBCNaCDmVEw3FVyFSJgvtwncV1WZCVWZX1xoTdGWnF+5NCcGgPjSK9vRL44B4i4qEDNQLD5wIC1rDi5l+8AiPc1oJiUzo1O+a+LEdhVkJTbe4GNMnUMHMbvR474kS+f1S42Wdj/BMH+oX57im1lhswjFN+EsyP5gtJQut2OkIWmdPksF4HbKUvIbHTfYFuWxDY+FdaCBA+BoP4acD6KO6f8uBnJ42iPvt0wVKgz+VQKptvD84r2uIpfpHRk0b2Be0pWq+fOMIt2onZAEa+c74/isVie8KjN9hildYt2DktqeIOkSiPyosxmcfeq+w634AiRVMreQ3jX/LWWXxqJn+Icdq0fEcNNOaLxxvVlILaEoBsocToTM+IrcpwlCU5is3TwsmHVyo45ro0fsomZkzoUWTCfu9u6x6j0ywlic2qbaiXKh2WsqoZ01i2k/mJEPZoLjdkWhwS0F6d0LmFi3j0bSia/PhwzJO0a2KGJ7SblfiiVZYTcAe+lA06yF4EdxdjjHokUY8mTRvRo2p9sqi7dUzZ8jmOzv282IlrpmxxSSv516Obz8dQq0lgayEGyUmSoCH4SA+Lee+VWciOwzcPrXLpmbb1hfWw37HXd+PpNcpj3k60R+TTMeT3Qa9ZLTx707itw8R5Nj3adWkNufPau2EdsTBWTOExfC9mKCyo++3dnli4i1acc75t4s5IldY+pb3LGmlX+97Icd7Fz+aLxzX/EExkka91dRYlGd9buFjv7Vj/awtRYmHf3svyGr53fod5P/54gi2852rh0bb1CgXXBCwLalmUr/wmFKjHmMGNkctZyQjvQHcaL3FiH2rBBLZEiRqFLLfn481ZaQDZZuBLqlMfe8eTSbzh9x1LKU6W9Cevl9HXcKEMSP6YGCvBkbcakAXOn/aKUvqeA8ztG6iq4ckvi1jSMkvJLLwN67vpBfrDdrsk2CFgVaKTvv1KhBWrxBmOS0Ge/l5OrMZ8cznuiGgSVK1+KpCvn8Mp08lX0yxFyGdxa3Bem7qSkOZoxUrJzvFyWHq+qKEJZhFndSyQSR9+NZJJoNNqmJV+R5ydlddP96VQw6q6ELS/OORixVKCixgIHTOcB2SMDbMgLkaW16GfXhOYvBAT5oeJ1OmbYOd5kyYGebe3y6zITpprg+PqbPd9NmalcnSBg9Vdql3CCgk8pqtTxnV1LXNx0Ub53Mbfkbzg3qYFalyRRNX+zirTdufjkLxyNC9bc1S1fsk+pn9jpFjwPmAlv3ZjvM6ew7VDV1KX58/915w9PN9NBohJ1HCzydBKHL9vvVuSomiG25niTv8IAD+DLgXcB4L8CQ8SGqVtYj4U12Ihi+QmIqFMg33sxom2+Foc/Tx8vCCP0hdQd8f53coheNZeqxULZzEzWjqlmnpqlsf8FvjGMaQSOxtlzjoxS+e7MXqo8K91v5VFM784LX5xTJTn1I/aAhZhcGafSLkoZO06ILm+fU7DWr2n3kYwy9Vp0MlJXtmAd1B3G6nQn/H5njn60IzgSImXnHQkfRojvtmG5c9WbexROOL/1FmOO0vioVmNy1fJ9R22rwKnEKSoEW2buj++S0hkIBXm0viMjEladS1nlLiuQN7CGK2YhaW80/k9W6ry/tPPJB5BGrB5VL2b67wF/Ycio83/sJ1tkU6G5MURwg5m9uPLMHiG9TAhmQntiqZ8dHciDLc5h//BVRdw60JMIiB6Tn6yamro7qUomJXhP41SzHlewxIXOb4/p0nFMd48RirloE/mOsDYdIoY4N5NUliVbpnuNsLt+1tVlFNqZWOfSPBgmBgswSvJ9oCo03RGt3VkdUh2n8qe9UalCQL1tH07lMBEss73Xhmr/iatUbkMmto5PjMxwYaQPKrEo9+OC3c3kuZFsH4AYHKHPhn65EQ+znr++JwIs39qu+in89cNFPmTuqAgpJXxdHcQ73n70yVq+ZRygYtevJQNUS791PBM9g7elVMh1l4Df9RZ+FSCkQoGGbYlOGseUxsSi4ySrXRw0LQmkrkoMQ+gm8zsmxV/iL+dl1d41yWSttiQayzEN9lVodDiqwPuNXpvx1VJdH2MG9+QYB2xTpmmujgJ1evELA2wMZ8Zi+GPviAiIKXQ8FIrQeIeJ8LUHlFoKfRuwwAKrFYUb1oi4HJUJmWEJEk/SePPzXWqnIpBTuXXtdo8rd2lActMeEJIOfuPqpPknN9r74Em8kfgnSweQSYVDDK3yYE2XsU3ZbumEx0NyFmymTj07odJX/NAoYup6S6APIB2oSh/t42Yh5hHYcKjWQqZP3a3oNDI9E4Wfbh819kjR/xaTtp6aLrDMlfkHLU+jz8BbwonOAkly+QVzXlS+ZNov5XWedFe4hWrbo6c9G+31qqvYelDHVZtrxcNWK0VvDEeT3Fp0RG6jafkrv/S3TV/O8o1HRcyTaekNh0XkfffIMZ/b9rRa11LMNNRfBOblq2aMMthI9fgXBpviBPbiBM7Sl5HVLt2E5xEKQLxqAlvawiNAtFwFEWkJ8jleU8sbI40BsuFMh4iZJJAzZBtu1qCYK5SNLpYvjG/4OSbCvktZgTdisH+5zsuufM8wz33sGFlkSwjr53Ezr0ELtgClqLPwe2aJ5SRxbteZVvFfCjSf5aSnmCIux+Gq97GikOrdp+w55YOhVr4YS2zjHjtNJEKokld3z3Yc7XAgYCXxsvc0C0/feV211GQlLxFJQcnaEFcV11tEyP9PzrBCMFCkCGvl43+P6mEjMRT3awyqnxLNncs/L4j14Mrm3R8Q24uiyrTQv+Ln2hcvAWkZUNnVZZFhJgJvvssmtzDDkye0IA8UP41gYseLM8nTZqdQD9o3kOQrtmDOyUlrrjy0GAVO6Shv/2lkA5gjBql25oO2AtJSOD0qzBD1YckXni9a1uxMdsWHrPRod65zFKf91A+d1ptXxJczNHisAVSi+RzJ6JQY9km9Vre27rEJIH82nhrmUAie6asUX3Vrh3xo5tK7VnhXNxyaXeK/YrOi6tRkArsEnYcA74BBh7CiqkDsRz3Hca+zQw5wSphoMBpL+fFUc12XxbVumjBkTW0dOOK/4Mpp6nejTsT8YosBrTxKafp4o2SkXgxdgnOu3fgQxaVOdzy/sc4bjs65mpe+YRVAs55/1LQDq+/R4jDpPODt5lK1TNtwwjmAkIDQnGHoOYZ/UxGk3b/vFm/V61+wPppxxRqUFXZkC565j4n0DRkolgxS4PaF0kazoycmi7iExT0kukbmnasmTLmsDmMxYESpSNOSSh7SMhMioSYCdVHOijvpaukv1mh82r+vc4tXrs+xXB57uQbZGmi3SeWY1hloOW+ynKitkZyWbDZwO9TsavaEmAZ1nWWYfPxGCrozKdvP6y6ogeXZEQEq2eL/HrnpCv5Xj+ZjT9hLbgh8ZdvuMXBAcw5jFS/a+dAqxEgGDct1hd0URn5euO17btVjy8fGxkJSdUerf1IEcEiv9I70N83xK8ibmznxGNI3sLOox7BxA/f4w91k/R0RcWumAjWRPzncAyyWcYjGnAAsM9+bPJa8lS4UsV4Ud/yQ3L/mV/fkBD1h4mc20fl1UdITv3936w4WI5ME6C5Um4t0xOyFBsynu+84leCtqK2slTg4keJIzaBS7WNVWW+/y+P4T87zjt/12d5TX9PVTEKZnL7sgZGNP51bWf1YfpLFa/i4X/qOLv+qq2Z574vAnyvzwomA21X5CehH1WXn3v2+9e1a30a591d2y82Ldt+0bSEzD8EyL/hZI1d28banCbLbsBL9+WL+/3/uva1jw/J2Lf5rx4thcGLj5aQ+ce493d9NmUwTi94DryCXa5VNf+6NtdLlRHY7bOBR1YczP6JzFbBVS7nvuRPVWJTx1T185cgjZnLGvCP/ve1r7g2A6Wyh72Wllv8PZeQ+cfw+PdgsmPjIVDu68WHuq7L3D/939dufJsBUT/Z1JGxVLtN8Ccy/0BYl1RJoZrrIt4knqESufwE/bzQv6798LYW0+fWo8KldZnanO3/2kT/Dxn4rGCCdMQo3DTKqGWg0lqoWFvcrdme7bOGdr9feSSvi/3BdgWJhZk8ILhhLBBGy7DId1be/08cgq2I+UbKM+bMGfN09oxV+pyNsqV3joX9x33fPb1J46/bnr5/f49EBJPWDyk9I2fA7pVcc7Demf0ehwmrQhMbdN1YOGr8uLKlquhV8hi37IRxxoXn5leqls8m/O0JOoQCI/oGCEbvrxteCVxhkvE/VOcdi+dk0psm22EfWxMX7iyF/UR2X0b/qGsh0ZtJ5SMWd2ssrjTc8V8Nd8t36VUlWFgmqk/36g2KauQspkLmxSFotD6b937izcJMxoIe5iwzjSzUd6DcldvJmRqo4D5o+T94jb9FbAlf/9BYqIqlSVVcDz8W6L7MZs4AlrjW5h/293kYZ7BL9X9yepzk+HeeQ1W71D1kBra4ZICjl/61v11req3ptabXmmZz7jL0bNF3zp0aPZaqLiw652jzPfzs55p6p9aWSzGJW7FKJtiuykoZvrJSEbFN/KckbGNiwhAbE6yPag+8diC9LsLOLNFPffP1XUJ8gIjRXfBaAYN1CnGdpYc97CEYdiIi8SJoxfYRa4+BirqBl1i9yhKvUx4ympKEvzNjtsMeORgHSitd3qvcGG+jOCZtILSG1tsEYLQCLmi5fdmyfr3kDWpIFSYVfXgklCqxVS0NtCpje8B3XdpmnZjFzzS4QCs7u39GarnMCVU/zhZrYf7xtJ+n/mgA+5zyz8RR1XT5mDi/K2SfVjTmmDb+IsSq3e5LAnA4buipX06crmEQar5nVNvF8bfsOX0rDe5z3QC4OA0Fb7aLMwKA1d4YpMdwTM/d3r6IhZcYqtRZDDuohEhx+uanZ+xz3AHZpr0czwmlwZ/+LMNhjeGdoBUviw3ekgKNW3PaXLa8DIdjUPpX8uVZyn25x+N8GacFjxVlOKTqhw2t2ERn6GR6BceRW16Gw7TBne1P2UfPtmvg2zlOPiwvw2kKo9HCimUlf5W35vpynAhZXobDdIpbwlP2otTb2+rBnEd9WRkOUzsyqpZiLP9x2BdZYM9JLZeX4ayOT9dUZ0111lRnpep4TA1/PxxVgpEm6NC/vrHpx+qQTRIeqHOejpVR3cSGbNj3+5VtzqMUIsGmrgVM7U2F5zTFcxZ7B1sk097jEkETnUVdZyvIzdqqSOSrFs6YBuSz7495nG6r5dZgMfw4+BWIo8I8YSdIhzQC/OBztmmRgpf7LqQS9nME+QQbZJCvS84dCzlySgVdnSNG575jtN8AXjlV4S0CedzYFfY/GJotu/T4/tdZ5R9n9kB1rs7avMeH6shKJ9ecGy4M4azuhWzp2015DAJejs2zKkwd+XyyPS304+XS95zaemO+ZtRrRr0WD9ZUZ011/l9SHS8eQzSmqA5IfwN0s/VQ9efYuRjMi02mvJZZ5zl1LUhSA39LIL+2luNw8Ul/OKomZhFjxmmwWjx7PFRZKd96jmdsJMIOTrRY6vMeteKkfnkB2U351wQEL3JMGgdKnhmeXyc2askJlccs6LO55ZXXwFgDYw2MNTDWwFgDYw2MNTDWwFgDYw2MNTDWwFgDYw2MNTDWwFgDYw2MNTDWwFgDYw2MNTD+fwPj62CyUojk0e+fufFvr+MSxrxMOc1rOfDux5skz368SWK6mMpVel57SQTlr+3nzUGOEWM5exLvPCq8JnDLcu06rv9D13GVD7kDaR/flkkq//pA5AT7hMStDXy/vIHz/SSPAjHswNeFc87gYuyqAsP/5REipX0Ptv7ygM5/e/Ln9T88oPO/9ckfGTFBXSadnM4+6J++GTxqmM6+hSM9klRNHUS71rgwXYCukJyscxarBCyVeJhCUApoRJP0Gsr10EByGnaHGgo6BFUvYqARoTex2sGoAH/lmTgA3ZlcHFo9MRibNXFUiaJBiVSU5cKMuWBWYtRVy75UJNmhPsDk61ZXmiZqH2E6w+tVg17wTV5l2g7mOfAwFLBDEDwoApMTEygdfBsNsMsAZzLHzCERIv00HepOUhhmmNC/SJHKpH1RgoSTa9dvvgiGTLoCCN72tKrMkYNO/L79aIYdseZrvFJVMQUXfXOE+NR95sJEDfuMLCKyD86o+HAK2mWLT6WRaiCBvQHSEwXUM28mn+rTSuhoTRSi1MZ16d0hwfonN4wZbli9T5i2QL2FVuihlLQhLWNCwULYDIgUr/Tbb4ZW58u6SX2yeRLPasZM/SoEeCkfKb2h/YyEkRP5okDolt3o/m8Pyi4yKrEUnZG5e6B2PW54/jy7E4XMlIqTtbiF3dKRBEIfSrU9OWQ6w0MK683Yemi3j+e683TqORhItY1CfNhV7us0aDsk8fpbweTjiJxP6EJuImaalLbvjfRKcfeOFtmXJQidsHv40u2Z1+hLUrQRgFp1ubmurgWtHXETa/868N2Qyp2ULTKLvbISSfcNCLExtrsO77xVZrUzcTJ5ZNisSvGr52xyx2FhvgZmmUyO7rZdzjNWdMj18CKs3fP2THFpvMALfrtchRt99GENP6FUO4LDyRcIYUyLdb5DGUtZmsgFsfDAZ2o97lZZjHfVNhmu7T+fF8u/JDNVEnnTdbqPhvxcQp1wGKQ8QaSOPycNxcI/O2AIRr4Uoau7bR9CLD3tZS+oBKFFfGlhnUjAbv2bTNhvIcIPkR06wl9Lv8q+zvSkDe/iTpsfh6EO+3SlB6benfSun4jH5YA9P7W2LRIjz32kVP2QQrOfNiGhhB+X/YmU//oAUpqxoLJZibmxntn0o1RUE5hUhrQsDLuo/Idggl0AVSjB5cRb+qIqeVOS8pOiMx/zyDojX+99QW1xt1dW23w6t64FNYLV9YlcPPf1xYdTGwtfIEpI6IPEfpW+5uCtDngjWkBP5JUCtLTNzydnB64I1mOSTqIRLXTq3D73kYVqZq6TrN45lGUyWFpc8PEBCXwI6WHnMWGJhiEDODnzeFl8hOL1VzedPVKF61qqI7FRBx/PNAcPNk9irmC6ZIHz76uhzJaNw23REfSqkb2z1n4/9p9ISsxf+UCITnR6insVTaq53jXf6K4XGKS5V+KoobIoYBchGPCEP37Q8QSt52HYhhrM5so79Zi63Es9M9KG0+Qxp/T0PlcPu5G50f4ZpabSSMEGLJ6RhCcjKjEtwSdTwLfB1C+5NoJg+hCg//sTaTrkRtV0H4kXM9KaXTe1XwIIV+E+OynVB/rZoj0PTIooEP/xNt/1GNnMsN26d8OK+6GRNc3nHkfW9OX4kSacmAtnP7Xc5jUkH2tBtnTphpgkHvz0XgeNNXpfTFMdENY/rty+KH+BXkk0x7tTTNMnlEzOjvB74xlPcgFfki3kFvbFVm7rK83yiCCPeaZ3N6vRb+q7469Ii5rS3N+f2vh8U/jtsaY86sfUdIEEPfaVeWgmg1QzBWI2KEWrBAfYH4ZpQSbxqd2fHAgfJjH0qtSiuiDYA8qboejwyz9copeU5qxTbxN9MSpF3dgXW7I5dUaStnh/2CFYRHDnKxc5vkXc/X0EgeqJPQbEPW7TczORnpHGftxQEuQq1A5jVDpYyXusKFr4LRLjss+CNj8zjFNU88KmUxw2BgyW8N8qpiU7GQOO3AJrzxzBN+W51rCknXhd4GpKPOr5dsPkq5HMSEWRm8w+lMtoqxGgOsLxWdarKb42Y1r4u/fajrKUyzZcQePOozmpjvjjHiHv9GhyHxdJjH0K0jbGP8zPeeAh0BQgcpdMsm3oj867NV03Mz33mP4GsPhVKtqoF/V47gJ9qg9VAtoX5aOQKc6UXtAmnevfUVEdFj1pvGMICSJgNFPmwndgioduY7Kjp+eQKdPkbl+6zluJSry7dyuF+pAmtCEhRTDhgX5ED298DIyo01o2sM/gwYT1u3qjxlwnc735z50tbgWdNEeZQe4tdSa0RwiPW0yglbIophPtAkiZN/Yynv1aThZZesdNv8f+Sn+/X5muX5fuIXvNrTUipIWkfixBPVRXNroLOoLsLxyp6UKZCyFbvtxxvXA18h1qGKMi9NTl1lYnojtu+gPK/GhDvW+UKQQKvSOHttMN2RZ8yQSJVblM0mCzqp2zF+pzNP7ETDh6RFB6Ufds/yQSFV7fmTALqjTLJCt7esJUESqbr+GZsN0SXqoHcPh6XlWpTYodb4b6YD8psOn6/oXOshSBePxx940K+KcPPK+1xsLHSD3Cg0gxpmJLGuojhRaSPpdR/PYmalqsZmJKJGxHxWG9l03qwzeGvImhvIZdoJrSm0Mp/UP2yuqba+3AeeA7H0nh6c8DRmnsF+mOSjTB3+nUDDfkuteAtOtKrfQDBqsPzXlsoAWJmWb4lDUdPEgkq9S16GwZ3ynYlNr11sfw4vGU+VMfz+nqTFW/X7r0qmUIcQe0MQgvnzlXHW6vLApktqWiZyqs1NjPsZ5QFYrZvTcJMQmwv3A1fYNt7r1WRcEPPIbT+KIUUHwrytwoQ15CQMp4Ng14iI3drWELt0wnsgvuZX+xfYWk+IMJsx4c1FqxSZ4lzb7fDAkUxUNPMD3uHgXS0tQ+t5+2JPmOB0BWJ4ZO8Mux7EJPRUVLKGF3jwe1IQ2YV6SDR72GSCYgrU4SQwnbMjK8Lkfl6ikOJIGTJZG0PQ3YVL0z6k6zuNfPPbQdYtR6Eed5DaclE9EIFoY8hswFBLOCfQERQt+kZsh9uhveQKE/knVghETVOIgLKjJmi0LIqAedVMcCHAXUhekIKRI92hF90KF+07ygeiWGYGV4xO3HSVq15zPaQ3pQ0gKjrFfzFa84DrhNJOb0Mzps0UyScBNmpHmYkVnM5xVzjk7QO4kK0r45kXKpwJyitQg6dmESoj2l2eygkDCMOQqbzIy+7tNl1MCSr/+2fd6WvMeHf3s01g4CPfiKxOyZ2fCM2hOIHWZfeTnMolMDE+h+Wh/VN5rYFU0c1+LeLZ4EdiiaD8c8k/ACERo+W8aYxDvLHcok6NmhvK1aHzVphYxc+XGv0sdaVlV0e3X48NCU7U6ctWAT82g3PdtNcW9aoowxYF9yV0bfH6/At3wWUys3bacqzRJ3ER6ZiZZtyQN7wcGiPmgXD08ajnDlOHgYQvRB7/b2jEzUkVZ/MK4K6UmCf0z6fqdCev/c7f7u43MiFqFgyOc9gFcRZjoa+B12YdhQuN29GJDsi5Dfe0uRV/tyFTWqp/iCjY9UT12vEBU0VZIAvZ8sJu58CahEaTEKt+D883uTRx8qR3lCdKeifj5vdPFBDAYAqTJWDuq9DS3rdc1nmOkxC91oPfrhFd88+lVqtSD9mXwXcWJAgt6ZkN7yJ4xdafnv1bakmw9nejVYdGvOMOQlHvEalhwdLYueKCsWis+9dPZvCWueiRQuaoIgPtoBZsxvnW2Y97kaWX0PUGVEpdkh9GnajKs3WewMGfrgMncamOq6WOXZtHtHEtMP8kXmJcB49tucZ7/4eCH6xxH3WzFsTm0Ub2isAA5hWL1Qh+OtWycX5D7qHPRSiB+cN6Zud1gAhxf4GhNDwU8uVWBxKu+i2LdJuinyJJmLlQJlcHq+XSmRenXgJGc5k4MdVwgsPnRaOYhGIRZCbziUnfMguNZ8U6h5MV9Ys1DYBFwcAi4cso4zB4+ftwFsn6mu5Lvr4252CKdeadaIuxDn8MmiasRuTpjpGBpXkcPQ+cwtLDs+YZB6HvwnyBOQ96mlGDo0JfWHYseHoegLP6Pboa5aMhYIIZLeGtfYnHwY4KAvMnQtrJmulHiipdX31E5EieJeT2D6lCHPPuJIYo+Gquq6iqDJSr1WZYRR1J/P4vVa90v3B1edRUjg6ofI7ydRj8cwI3ZgqNB7fEm95gETt76X7E6JatxPiRRoegMb7amhVdZULvhqvH6sN0KNJlHV2f+gICq/TaBUxlwOuePWZbNDNB5DoquF4sAN0WpGQ9xcGVi9TBc9o/WZ1a0ZVre6HD64+MlLJLk+RHjgS5VYkWPuy+KTPL+ZHyn0pOuAPcsxny1M2MRgzJ3LrLFMN/6IDZzCdNUszlrKiZZWlTiPZvDiQyn0LgijC+FbdUQIvHssHcGTBDOFiXwojZ5PhVxgeV/JkC+tbTdDx6Yn+kgq9i16hVUTesCSq+7RqlWBTTvcmq0w7a5js8OX7Aov5Eob08YCau78vJIx1W+ADGPSx1/D96Ua15yHUuZk9aZvBsntlXjU6zQ6VUmKfuMFdwBsTkfILwCZI8zvpzfhHyOfPn6ealZVcliWu2vM6MPurzdYKth21VNqei7nooxZKaDSYJdCwiGmOGqfiHRX4pI62pf5FsnvsHvaoeeaeDZTBBJ/kCb8wtpIIWH/+gt1LUdJdz9nu2lQz77okx0yfqVv+RGaw5gpd7L4kevGSPJFf40D7AiugffVpMIiIo0PmTMWUpEM9k1qySKfjWe3CprGwkEsTxIZ3mgj1ERSZX2wdP2+upaxOPiEr0TvxJ+SiJKg1y8BR6JLLowbQSeMfpLg23yD0qrV0WXoGeLBWWYOCYJgRA7elN2G0Tcu/Xb2hSLkaTShKY857Lc4XOovtxi5qPKifD6I/jECcv/ZFX1WFAQri8LCicHfCKWPwXo23kD61lfY+NZAzUt/C/+Ur3maNlUAQfS704wZL7HqT4HusGnsucdtgH3amFu0A0c9YB08ToxxG8SUcOAorJDZ4cToaIIx52EbEwT6XEdJzEVSYrWSBaJ2QgNC1oCawc2rkUf6+qcljWX1aJ9Sq/btkXa//rfVPJW6YY7McDEBHyDcihw/OHtWZ+QchSpKEwZXWcYZSgPnst2sRN6BcUj2Pd99Vay8u1d7R9LIyXTDpKlXh9S91bbAwLoNJ+RR4e9GvIiJ1H7JfkhKWuR/Pt7pOtB+D57Hf3TTx2E9V9pTdqbcHXqOfodKr6uzOOGWKDoVyQoT+6eOzEyF1tDw/qN7APPvOgIHX7UO33kSORVh9teK+0aVa2tfCdW7eXSY0y6Kp0xqoxAP7SelBHYePoBGVMbFwbu/FlzpoR6oh2O1go4c2+HEo8uKRL9pTAs/mgtdbH0BnIsDli/MndXZL3r1935q03D4sxWTOK8ELSXLSKrNwCCfGsoQsP6CvMTRz7zyQOo0BtDfA2Ey0udUKTjS3AUd6/nuycqNW//hNeErkLTG9Nfpsb/MYnS6sKfAXny7yWlKysn425hmDn31JyfV/TFYyGJgQZb/jXW/vlOcFvPu+hT7MvYg+l9HHc/JK7r/Mk3DKjDHyhJ2/dP8G9d6BdUtaS0705mMF16nzsgd+HWWZ1bixkE5dHEsfG6BpVl+7wf++v2Y39xs1afZUvSq0h58u9d7ObFYzHScjRM4mPztg9LGGzzHf5kFqq115ttNvjnpvjALWUcpvn1Eyz7fl4v16/QJs+PFBs6x/x9QSwMEFAACAAgAyoZmSoAjzxZLAAAAagAAABsAAAB1bml2ZXJzYWwvdW5pdmVyc2FsLnBuZy54bWyzsa/IzVEoSy0qzszPs1Uy1DNQsrfj5bIpKEoty0wtV6gAigEFIUBJodJWycQIwS3PTCnJsFWyMDVDiGWkZqZnlNgqmSEp1AcaCQBQSwECAAAUAAIACABDlFdHDcAxHsABAADaAwAADwAAAAAAAAABAAAAAAAAAAAAbm9uZS9wbGF5ZXIueG1sUEsBAgAAFAACAAgARJRXRyO0Tvv7AgAAsAgAABQAAAAAAAAAAQAAAAAA7QEAAHVuaXZlcnNhbC9wbGF5ZXIueG1sUEsBAgAAFAACAAgAyoZmSkaI0IAVPgAAGoYAABcAAAAAAAAAAAAAAAAAGgUAAHVuaXZlcnNhbC91bml2ZXJzYWwucG5nUEsBAgAAFAACAAgAyoZmSoAjzxZLAAAAagAAABsAAAAAAAAAAQAAAAAAZEMAAHVuaXZlcnNhbC91bml2ZXJzYWwucG5nLnhtbFBLBQYAAAAABAAEAA0BAADoQwAAAAA="/>
  <p:tag name="ISPRING_OUTPUT_FOLDER" val="C:\Users\Administrator\Desktop\A5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任意多边形 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GT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任意多边形 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GT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64318"/>
  <p:tag name="MH_LIBRARY" val="CONTENTS"/>
  <p:tag name="MH_TYPE" val="ENTRY"/>
  <p:tag name="ID" val="547129"/>
  <p:tag name="MH_ORDE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1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Other"/>
  <p:tag name="MH_ORDER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SubTitle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SubTitle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Text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Text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任意多边形 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Text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58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510"/>
  <p:tag name="MH_LIBRARY" val="GRAPHIC"/>
  <p:tag name="MH_TYPE" val="Other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510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510"/>
  <p:tag name="MH_LIBRARY" val="GRAPHIC"/>
  <p:tag name="MH_TYPE" val="Other"/>
  <p:tag name="MH_ORD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510"/>
  <p:tag name="MH_LIBRARY" val="GRAPHIC"/>
  <p:tag name="MH_TYPE" val="Other"/>
  <p:tag name="MH_ORDER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510"/>
  <p:tag name="MH_LIBRARY" val="GRAPHIC"/>
  <p:tag name="MH_TYPE" val="Other"/>
  <p:tag name="MH_ORD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510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GT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SubTitle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任意多边形 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SubTitle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SubTitle"/>
  <p:tag name="MH_ORD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302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SubTitle"/>
  <p:tag name="MH_ORDER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GT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SubTitle"/>
  <p:tag name="MH_ORDER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SubTitle"/>
  <p:tag name="MH_ORDER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SubTitle"/>
  <p:tag name="MH_ORD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4104438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文本框 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Oval 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9175258"/>
  <p:tag name="MH_LIBRARY" val="GRAPHIC"/>
  <p:tag name="MH_ORDER" val="Oval 19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2249E"/>
      </a:accent1>
      <a:accent2>
        <a:srgbClr val="889B0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haroni"/>
        <a:ea typeface="幼圆"/>
        <a:cs typeface=""/>
      </a:majorFont>
      <a:minorFont>
        <a:latin typeface="Aharoni"/>
        <a:ea typeface="幼圆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</TotalTime>
  <Words>952</Words>
  <Application>Microsoft Office PowerPoint</Application>
  <PresentationFormat>全屏显示(16:9)</PresentationFormat>
  <Paragraphs>85</Paragraphs>
  <Slides>19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Adobe 仿宋 Std R</vt:lpstr>
      <vt:lpstr>Adobe 黑体 Std R</vt:lpstr>
      <vt:lpstr>Aharoni</vt:lpstr>
      <vt:lpstr>AR DELANEY</vt:lpstr>
      <vt:lpstr>等线</vt:lpstr>
      <vt:lpstr>方正舒体</vt:lpstr>
      <vt:lpstr>方正姚体</vt:lpstr>
      <vt:lpstr>黑体</vt:lpstr>
      <vt:lpstr>宋体</vt:lpstr>
      <vt:lpstr>微软雅黑</vt:lpstr>
      <vt:lpstr>幼圆</vt:lpstr>
      <vt:lpstr>Agency FB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天课程就要结束了，收获很多，感动很多，同学们的优秀与坚持，清华教授的博学与奉献，新的管理知识，新的思维模式，新的知识体系，新的操作模式，进入清华的第一课也打开了我们人生新的历程，用更高的标准要求自己，天行健，君子以自强不息，地势坤，君子以厚德载物，和这些各行各业优秀领军人才一起，打造更好的自己，迎接新的美好未来，2年的清华研究生之旅，充满期待，整装待发！</vt:lpstr>
      <vt:lpstr>PowerPoint 演示文稿</vt:lpstr>
      <vt:lpstr>PowerPoint 演示文稿</vt:lpstr>
      <vt:lpstr>PowerPoint 演示文稿</vt:lpstr>
      <vt:lpstr>          2017年清华大学工程管理硕士XLP课程第二组第4次会议            会议日期：2017年9月17日 下午13:00- 13:30           会议地点：清华大学第六教学楼6A018教室           出席人员：谢逸钦、高扬、杨梦琪、樊晓帆、杨进进            会议记录：杨进进           一.修改昨天所汇总清华与我单元错误           二.部分小组成员参与最终汇报演出节目           三.参观最终汇报，最终学习总结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紫色花朵简约PPT模板01</dc:title>
  <dc:creator>admin013512</dc:creator>
  <cp:lastModifiedBy>Xie Yiqin</cp:lastModifiedBy>
  <cp:revision>123</cp:revision>
  <dcterms:created xsi:type="dcterms:W3CDTF">2017-05-09T02:27:50Z</dcterms:created>
  <dcterms:modified xsi:type="dcterms:W3CDTF">2017-09-17T14:49:50Z</dcterms:modified>
</cp:coreProperties>
</file>